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xlsx" ContentType="application/vnd.openxmlformats-officedocument.spreadsheetml.sheet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drawings/drawing3.xml" ContentType="application/vnd.openxmlformats-officedocument.drawingml.chartshapes+xml"/>
  <Override PartName="/ppt/charts/chart11.xml" ContentType="application/vnd.openxmlformats-officedocument.drawingml.chart+xml"/>
  <Override PartName="/ppt/theme/themeOverride5.xml" ContentType="application/vnd.openxmlformats-officedocument.themeOverride+xml"/>
  <Override PartName="/ppt/drawings/drawing4.xml" ContentType="application/vnd.openxmlformats-officedocument.drawingml.chartshapes+xml"/>
  <Override PartName="/ppt/charts/chart12.xml" ContentType="application/vnd.openxmlformats-officedocument.drawingml.chart+xml"/>
  <Override PartName="/ppt/theme/themeOverride6.xml" ContentType="application/vnd.openxmlformats-officedocument.themeOverr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theme/themeOverride7.xml" ContentType="application/vnd.openxmlformats-officedocument.themeOverr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90" r:id="rId2"/>
    <p:sldId id="291" r:id="rId3"/>
    <p:sldId id="287" r:id="rId4"/>
    <p:sldId id="293" r:id="rId5"/>
    <p:sldId id="294" r:id="rId6"/>
    <p:sldId id="280" r:id="rId7"/>
    <p:sldId id="267" r:id="rId8"/>
    <p:sldId id="295" r:id="rId9"/>
    <p:sldId id="296" r:id="rId10"/>
    <p:sldId id="274" r:id="rId11"/>
    <p:sldId id="265" r:id="rId12"/>
    <p:sldId id="262" r:id="rId13"/>
    <p:sldId id="273" r:id="rId14"/>
    <p:sldId id="260" r:id="rId15"/>
    <p:sldId id="263" r:id="rId16"/>
    <p:sldId id="284" r:id="rId17"/>
    <p:sldId id="264" r:id="rId18"/>
    <p:sldId id="261" r:id="rId19"/>
    <p:sldId id="277" r:id="rId20"/>
    <p:sldId id="281" r:id="rId21"/>
    <p:sldId id="278" r:id="rId22"/>
    <p:sldId id="283" r:id="rId23"/>
    <p:sldId id="270" r:id="rId24"/>
    <p:sldId id="271" r:id="rId25"/>
    <p:sldId id="288" r:id="rId26"/>
    <p:sldId id="289" r:id="rId27"/>
    <p:sldId id="292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A598F44-5D45-B74F-9A18-85499F606B7D}">
          <p14:sldIdLst>
            <p14:sldId id="290"/>
            <p14:sldId id="291"/>
            <p14:sldId id="287"/>
            <p14:sldId id="293"/>
            <p14:sldId id="294"/>
            <p14:sldId id="280"/>
            <p14:sldId id="267"/>
            <p14:sldId id="295"/>
            <p14:sldId id="296"/>
            <p14:sldId id="274"/>
            <p14:sldId id="265"/>
            <p14:sldId id="262"/>
            <p14:sldId id="273"/>
            <p14:sldId id="260"/>
            <p14:sldId id="263"/>
            <p14:sldId id="284"/>
            <p14:sldId id="264"/>
            <p14:sldId id="261"/>
            <p14:sldId id="277"/>
            <p14:sldId id="281"/>
            <p14:sldId id="278"/>
            <p14:sldId id="283"/>
            <p14:sldId id="270"/>
            <p14:sldId id="271"/>
            <p14:sldId id="288"/>
            <p14:sldId id="289"/>
            <p14:sldId id="29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17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Macintosh%20HD:Users:nisr:Documents:EICV5_FIGURE.xlsx" TargetMode="External"/><Relationship Id="rId3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https://worldbankgroup-my.sharepoint.com/personal/nyoshida_worldbank_org/Documents/Africa/Rwanda/analysis/Agri+CPI%20data%20(NY).xlsx" TargetMode="External"/><Relationship Id="rId2" Type="http://schemas.openxmlformats.org/officeDocument/2006/relationships/chartUserShapes" Target="../drawings/drawing3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Relationship Id="rId2" Type="http://schemas.openxmlformats.org/officeDocument/2006/relationships/oleObject" Target="Macintosh%20HD:Users:nisr:Documents:EICV5_FIGURE.xlsx" TargetMode="External"/><Relationship Id="rId3" Type="http://schemas.openxmlformats.org/officeDocument/2006/relationships/chartUserShapes" Target="../drawings/drawing4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6.xml"/><Relationship Id="rId2" Type="http://schemas.openxmlformats.org/officeDocument/2006/relationships/oleObject" Target="Macintosh%20HD:Users:nisr:Documents:EICV5_FIGURE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nisr:Documents:EICV5_FIGURE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7.xml"/><Relationship Id="rId2" Type="http://schemas.openxmlformats.org/officeDocument/2006/relationships/oleObject" Target="Macintosh%20HD:Users:nisr:Documents:EICV5_FIGURE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nisr:Documents:EICV5_FIGURE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nisr:Documents:EICV5_FIGURE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nisr:Documents:EICV5_FIGURE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nisr:Documents:EICV5_FIGUR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Macintosh%20HD:Users:nisr:Documents:EICV5_FIGURE.xlsx" TargetMode="External"/><Relationship Id="rId3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nisr:Library:Containers:com.apple.mail:Data:Library:Mail%20Downloads:8B43F124-39AE-46F2-BE4B-0C13202194F7:Job_creation_V2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oleObject" Target="Macintosh%20HD:Users:nisr:Library:Containers:com.apple.mail:Data:Library:Mail%20Downloads:8B43F124-39AE-46F2-BE4B-0C13202194F7:Job_creation_V2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package" Target="../embeddings/Microsoft_Excel_Sheet1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nisr:Documents:EICV5_FIGURE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nisr:Documents:EICV5_FIGURE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nisr:Documents:EICV5_FIGURE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nisr:Documents:EICV5_FIGUR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3"/>
          <c:order val="0"/>
          <c:tx>
            <c:v>Net direct taxes</c:v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'Figure 1'!$O$5:$Y$5</c:f>
              <c:numCache>
                <c:formatCode>General</c:formatCode>
                <c:ptCount val="11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  <c:pt idx="5">
                  <c:v>2012.0</c:v>
                </c:pt>
                <c:pt idx="6">
                  <c:v>2013.0</c:v>
                </c:pt>
                <c:pt idx="7">
                  <c:v>2014.0</c:v>
                </c:pt>
                <c:pt idx="8">
                  <c:v>2015.0</c:v>
                </c:pt>
                <c:pt idx="9">
                  <c:v>2016.0</c:v>
                </c:pt>
                <c:pt idx="10">
                  <c:v>2017.0</c:v>
                </c:pt>
              </c:numCache>
            </c:numRef>
          </c:cat>
          <c:val>
            <c:numRef>
              <c:f>'Figure 1'!$O$46:$Y$46</c:f>
              <c:numCache>
                <c:formatCode>#,##0</c:formatCode>
                <c:ptCount val="11"/>
                <c:pt idx="0">
                  <c:v>272.0</c:v>
                </c:pt>
                <c:pt idx="1">
                  <c:v>304.0</c:v>
                </c:pt>
                <c:pt idx="2">
                  <c:v>333.0</c:v>
                </c:pt>
                <c:pt idx="3">
                  <c:v>349.0</c:v>
                </c:pt>
                <c:pt idx="4">
                  <c:v>354.0</c:v>
                </c:pt>
                <c:pt idx="5">
                  <c:v>361.0</c:v>
                </c:pt>
                <c:pt idx="6">
                  <c:v>349.0</c:v>
                </c:pt>
                <c:pt idx="7">
                  <c:v>377.0</c:v>
                </c:pt>
                <c:pt idx="8">
                  <c:v>430.0</c:v>
                </c:pt>
                <c:pt idx="9">
                  <c:v>449.0</c:v>
                </c:pt>
                <c:pt idx="10">
                  <c:v>431.0</c:v>
                </c:pt>
              </c:numCache>
            </c:numRef>
          </c:val>
        </c:ser>
        <c:ser>
          <c:idx val="2"/>
          <c:order val="1"/>
          <c:tx>
            <c:v>Services</c:v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'Figure 1'!$O$5:$Y$5</c:f>
              <c:numCache>
                <c:formatCode>General</c:formatCode>
                <c:ptCount val="11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  <c:pt idx="5">
                  <c:v>2012.0</c:v>
                </c:pt>
                <c:pt idx="6">
                  <c:v>2013.0</c:v>
                </c:pt>
                <c:pt idx="7">
                  <c:v>2014.0</c:v>
                </c:pt>
                <c:pt idx="8">
                  <c:v>2015.0</c:v>
                </c:pt>
                <c:pt idx="9">
                  <c:v>2016.0</c:v>
                </c:pt>
                <c:pt idx="10">
                  <c:v>2017.0</c:v>
                </c:pt>
              </c:numCache>
            </c:numRef>
          </c:cat>
          <c:val>
            <c:numRef>
              <c:f>'Figure 1'!$O$29:$Y$29</c:f>
              <c:numCache>
                <c:formatCode>#,##0</c:formatCode>
                <c:ptCount val="11"/>
                <c:pt idx="0">
                  <c:v>1439.0</c:v>
                </c:pt>
                <c:pt idx="1">
                  <c:v>1638.0</c:v>
                </c:pt>
                <c:pt idx="2">
                  <c:v>1740.0</c:v>
                </c:pt>
                <c:pt idx="3">
                  <c:v>1900.0</c:v>
                </c:pt>
                <c:pt idx="4">
                  <c:v>2052.0</c:v>
                </c:pt>
                <c:pt idx="5">
                  <c:v>2290.0</c:v>
                </c:pt>
                <c:pt idx="6">
                  <c:v>2410.0</c:v>
                </c:pt>
                <c:pt idx="7">
                  <c:v>2578.0</c:v>
                </c:pt>
                <c:pt idx="8">
                  <c:v>2847.0</c:v>
                </c:pt>
                <c:pt idx="9">
                  <c:v>3052.0</c:v>
                </c:pt>
                <c:pt idx="10">
                  <c:v>3296.0</c:v>
                </c:pt>
              </c:numCache>
            </c:numRef>
          </c:val>
        </c:ser>
        <c:ser>
          <c:idx val="1"/>
          <c:order val="2"/>
          <c:tx>
            <c:v>Industry</c:v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'Figure 1'!$O$5:$Y$5</c:f>
              <c:numCache>
                <c:formatCode>General</c:formatCode>
                <c:ptCount val="11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  <c:pt idx="5">
                  <c:v>2012.0</c:v>
                </c:pt>
                <c:pt idx="6">
                  <c:v>2013.0</c:v>
                </c:pt>
                <c:pt idx="7">
                  <c:v>2014.0</c:v>
                </c:pt>
                <c:pt idx="8">
                  <c:v>2015.0</c:v>
                </c:pt>
                <c:pt idx="9">
                  <c:v>2016.0</c:v>
                </c:pt>
                <c:pt idx="10">
                  <c:v>2017.0</c:v>
                </c:pt>
              </c:numCache>
            </c:numRef>
          </c:cat>
          <c:val>
            <c:numRef>
              <c:f>'Figure 1'!$O$15:$Y$15</c:f>
              <c:numCache>
                <c:formatCode>#,##0</c:formatCode>
                <c:ptCount val="11"/>
                <c:pt idx="0">
                  <c:v>480.0</c:v>
                </c:pt>
                <c:pt idx="1">
                  <c:v>552.0</c:v>
                </c:pt>
                <c:pt idx="2">
                  <c:v>559.0</c:v>
                </c:pt>
                <c:pt idx="3">
                  <c:v>606.0</c:v>
                </c:pt>
                <c:pt idx="4">
                  <c:v>714.0</c:v>
                </c:pt>
                <c:pt idx="5">
                  <c:v>774.0</c:v>
                </c:pt>
                <c:pt idx="6">
                  <c:v>846.0</c:v>
                </c:pt>
                <c:pt idx="7">
                  <c:v>939.0</c:v>
                </c:pt>
                <c:pt idx="8">
                  <c:v>1023.0</c:v>
                </c:pt>
                <c:pt idx="9">
                  <c:v>1092.0</c:v>
                </c:pt>
                <c:pt idx="10">
                  <c:v>1138.0</c:v>
                </c:pt>
              </c:numCache>
            </c:numRef>
          </c:val>
        </c:ser>
        <c:ser>
          <c:idx val="0"/>
          <c:order val="3"/>
          <c:tx>
            <c:v>Agriculture</c:v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'Figure 1'!$O$5:$Y$5</c:f>
              <c:numCache>
                <c:formatCode>General</c:formatCode>
                <c:ptCount val="11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  <c:pt idx="5">
                  <c:v>2012.0</c:v>
                </c:pt>
                <c:pt idx="6">
                  <c:v>2013.0</c:v>
                </c:pt>
                <c:pt idx="7">
                  <c:v>2014.0</c:v>
                </c:pt>
                <c:pt idx="8">
                  <c:v>2015.0</c:v>
                </c:pt>
                <c:pt idx="9">
                  <c:v>2016.0</c:v>
                </c:pt>
                <c:pt idx="10">
                  <c:v>2017.0</c:v>
                </c:pt>
              </c:numCache>
            </c:numRef>
          </c:cat>
          <c:val>
            <c:numRef>
              <c:f>'Figure 1'!$O$9:$Y$9</c:f>
              <c:numCache>
                <c:formatCode>#,##0</c:formatCode>
                <c:ptCount val="11"/>
                <c:pt idx="0">
                  <c:v>1063.0</c:v>
                </c:pt>
                <c:pt idx="1">
                  <c:v>1132.0</c:v>
                </c:pt>
                <c:pt idx="2">
                  <c:v>1219.0</c:v>
                </c:pt>
                <c:pt idx="3">
                  <c:v>1280.0</c:v>
                </c:pt>
                <c:pt idx="4">
                  <c:v>1336.0</c:v>
                </c:pt>
                <c:pt idx="5">
                  <c:v>1427.0</c:v>
                </c:pt>
                <c:pt idx="6">
                  <c:v>1474.0</c:v>
                </c:pt>
                <c:pt idx="7">
                  <c:v>1572.0</c:v>
                </c:pt>
                <c:pt idx="8">
                  <c:v>1650.0</c:v>
                </c:pt>
                <c:pt idx="9">
                  <c:v>1714.0</c:v>
                </c:pt>
                <c:pt idx="10">
                  <c:v>1827.0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-2143397416"/>
        <c:axId val="-2143393912"/>
      </c:barChart>
      <c:lineChart>
        <c:grouping val="standard"/>
        <c:varyColors val="0"/>
        <c:ser>
          <c:idx val="4"/>
          <c:order val="4"/>
          <c:tx>
            <c:strRef>
              <c:f>'Table A'!$B$15</c:f>
              <c:strCache>
                <c:ptCount val="1"/>
                <c:pt idx="0">
                  <c:v>GDP per head (in current US dollars)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'Table A'!$L$15:$V$15</c:f>
              <c:numCache>
                <c:formatCode>#,##0;[Red]#,##0</c:formatCode>
                <c:ptCount val="11"/>
                <c:pt idx="0">
                  <c:v>414.0</c:v>
                </c:pt>
                <c:pt idx="1">
                  <c:v>513.0</c:v>
                </c:pt>
                <c:pt idx="2">
                  <c:v>554.0</c:v>
                </c:pt>
                <c:pt idx="3">
                  <c:v>579.0</c:v>
                </c:pt>
                <c:pt idx="4">
                  <c:v>642.0</c:v>
                </c:pt>
                <c:pt idx="5">
                  <c:v>700.0</c:v>
                </c:pt>
                <c:pt idx="6">
                  <c:v>710.0</c:v>
                </c:pt>
                <c:pt idx="7">
                  <c:v>728.0</c:v>
                </c:pt>
                <c:pt idx="8">
                  <c:v>736.0</c:v>
                </c:pt>
                <c:pt idx="9">
                  <c:v>735.0</c:v>
                </c:pt>
                <c:pt idx="10">
                  <c:v>774.0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43387736"/>
        <c:axId val="-2143384776"/>
      </c:lineChart>
      <c:catAx>
        <c:axId val="-2143397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-2143393912"/>
        <c:crosses val="autoZero"/>
        <c:auto val="1"/>
        <c:lblAlgn val="ctr"/>
        <c:lblOffset val="100"/>
        <c:noMultiLvlLbl val="0"/>
      </c:catAx>
      <c:valAx>
        <c:axId val="-214339391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4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GDP by sector in 2014 prices (RWF billions)</a:t>
                </a:r>
              </a:p>
            </c:rich>
          </c:tx>
          <c:layout>
            <c:manualLayout>
              <c:xMode val="edge"/>
              <c:yMode val="edge"/>
              <c:x val="0.0135398840873978"/>
              <c:y val="0.163467823878638"/>
            </c:manualLayout>
          </c:layout>
          <c:overlay val="0"/>
          <c:spPr>
            <a:noFill/>
            <a:ln w="25400">
              <a:noFill/>
            </a:ln>
          </c:spPr>
        </c:title>
        <c:numFmt formatCode="#,##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-2143397416"/>
        <c:crosses val="autoZero"/>
        <c:crossBetween val="between"/>
      </c:valAx>
      <c:catAx>
        <c:axId val="-2143387736"/>
        <c:scaling>
          <c:orientation val="minMax"/>
        </c:scaling>
        <c:delete val="1"/>
        <c:axPos val="b"/>
        <c:majorTickMark val="out"/>
        <c:minorTickMark val="none"/>
        <c:tickLblPos val="nextTo"/>
        <c:crossAx val="-2143384776"/>
        <c:crosses val="autoZero"/>
        <c:auto val="1"/>
        <c:lblAlgn val="ctr"/>
        <c:lblOffset val="100"/>
        <c:noMultiLvlLbl val="0"/>
      </c:catAx>
      <c:valAx>
        <c:axId val="-2143384776"/>
        <c:scaling>
          <c:orientation val="minMax"/>
          <c:max val="900.0"/>
        </c:scaling>
        <c:delete val="0"/>
        <c:axPos val="r"/>
        <c:title>
          <c:tx>
            <c:rich>
              <a:bodyPr/>
              <a:lstStyle/>
              <a:p>
                <a:pPr>
                  <a:defRPr sz="14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sz="1400"/>
                  <a:t>GDP per capita,</a:t>
                </a:r>
                <a:r>
                  <a:rPr lang="en-US" sz="1400" baseline="0"/>
                  <a:t> curent</a:t>
                </a:r>
                <a:r>
                  <a:rPr lang="en-US" sz="1400"/>
                  <a:t> USD</a:t>
                </a:r>
              </a:p>
            </c:rich>
          </c:tx>
          <c:layout>
            <c:manualLayout>
              <c:xMode val="edge"/>
              <c:yMode val="edge"/>
              <c:x val="0.947871579530094"/>
              <c:y val="0.29519509160292"/>
            </c:manualLayout>
          </c:layout>
          <c:overlay val="0"/>
          <c:spPr>
            <a:noFill/>
            <a:ln w="25400">
              <a:noFill/>
            </a:ln>
          </c:spPr>
        </c:title>
        <c:numFmt formatCode="#,##0;[Red]#,##0" sourceLinked="1"/>
        <c:majorTickMark val="out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-2143387736"/>
        <c:crosses val="max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  <c:spPr>
        <a:noFill/>
        <a:ln w="25400">
          <a:noFill/>
        </a:ln>
      </c:spPr>
      <c:txPr>
        <a:bodyPr/>
        <a:lstStyle/>
        <a:p>
          <a:pPr>
            <a:defRPr sz="1010" b="0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500" b="1" i="0" u="sng" strike="noStrike" kern="1200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2500" b="1" u="sng" dirty="0" smtClean="0">
                <a:solidFill>
                  <a:srgbClr val="000000"/>
                </a:solidFill>
                <a:latin typeface="Calibri (bold)"/>
                <a:cs typeface="Calibri (bold)"/>
              </a:rPr>
              <a:t> </a:t>
            </a:r>
            <a:r>
              <a:rPr lang="en-US" sz="2500" b="1" u="sng" dirty="0">
                <a:solidFill>
                  <a:srgbClr val="000000"/>
                </a:solidFill>
                <a:latin typeface="Calibri (bold)"/>
                <a:cs typeface="Calibri (bold)"/>
              </a:rPr>
              <a:t>Quarterly</a:t>
            </a:r>
            <a:r>
              <a:rPr lang="en-US" sz="2500" b="1" u="sng" baseline="0" dirty="0">
                <a:solidFill>
                  <a:srgbClr val="000000"/>
                </a:solidFill>
                <a:latin typeface="Calibri (bold)"/>
                <a:cs typeface="Calibri (bold)"/>
              </a:rPr>
              <a:t> Growth </a:t>
            </a:r>
            <a:r>
              <a:rPr lang="en-US" sz="3000" b="1" u="sng" kern="1200" dirty="0">
                <a:solidFill>
                  <a:srgbClr val="000000"/>
                </a:solidFill>
                <a:latin typeface="Calibri (bold)"/>
                <a:ea typeface="+mn-ea"/>
                <a:cs typeface="Calibri (bold)"/>
              </a:rPr>
              <a:t>Rates</a:t>
            </a:r>
            <a:r>
              <a:rPr lang="en-US" sz="2500" b="1" u="sng" baseline="0" dirty="0">
                <a:solidFill>
                  <a:srgbClr val="000000"/>
                </a:solidFill>
                <a:latin typeface="Calibri (bold)"/>
                <a:cs typeface="Calibri (bold)"/>
              </a:rPr>
              <a:t> (%)</a:t>
            </a:r>
            <a:endParaRPr lang="en-US" sz="2500" b="1" u="sng" dirty="0">
              <a:solidFill>
                <a:srgbClr val="000000"/>
              </a:solidFill>
              <a:latin typeface="Calibri (bold)"/>
              <a:cs typeface="Calibri (bold)"/>
            </a:endParaRPr>
          </a:p>
        </c:rich>
      </c:tx>
      <c:layout>
        <c:manualLayout>
          <c:xMode val="edge"/>
          <c:yMode val="edge"/>
          <c:x val="0.214337538643372"/>
          <c:y val="0.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00222807610538257"/>
          <c:y val="0.123741313749511"/>
          <c:w val="0.996235582648765"/>
          <c:h val="0.768400106008306"/>
        </c:manualLayout>
      </c:layout>
      <c:lineChart>
        <c:grouping val="standard"/>
        <c:varyColors val="0"/>
        <c:ser>
          <c:idx val="0"/>
          <c:order val="0"/>
          <c:tx>
            <c:strRef>
              <c:f>'Agri-Quarterly data'!$A$14</c:f>
              <c:strCache>
                <c:ptCount val="1"/>
                <c:pt idx="0">
                  <c:v>GDP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'Agri-Quarterly data'!$AK$3:$AY$3</c:f>
              <c:strCache>
                <c:ptCount val="15"/>
                <c:pt idx="0">
                  <c:v>2014Q4</c:v>
                </c:pt>
                <c:pt idx="1">
                  <c:v>2015Q1</c:v>
                </c:pt>
                <c:pt idx="2">
                  <c:v>2015Q2</c:v>
                </c:pt>
                <c:pt idx="3">
                  <c:v>2015Q3</c:v>
                </c:pt>
                <c:pt idx="4">
                  <c:v>2015Q4</c:v>
                </c:pt>
                <c:pt idx="5">
                  <c:v>2016Q1</c:v>
                </c:pt>
                <c:pt idx="6">
                  <c:v>2016Q2</c:v>
                </c:pt>
                <c:pt idx="7">
                  <c:v>2016Q3</c:v>
                </c:pt>
                <c:pt idx="8">
                  <c:v>2016Q4</c:v>
                </c:pt>
                <c:pt idx="9">
                  <c:v>2017Q1</c:v>
                </c:pt>
                <c:pt idx="10">
                  <c:v>2017Q2</c:v>
                </c:pt>
                <c:pt idx="11">
                  <c:v>2017Q3</c:v>
                </c:pt>
                <c:pt idx="12">
                  <c:v>2017Q4</c:v>
                </c:pt>
                <c:pt idx="13">
                  <c:v>2018Q1</c:v>
                </c:pt>
                <c:pt idx="14">
                  <c:v>2018Q2</c:v>
                </c:pt>
              </c:strCache>
            </c:strRef>
          </c:cat>
          <c:val>
            <c:numRef>
              <c:f>'Agri-Quarterly data'!$AK$14:$AY$14</c:f>
              <c:numCache>
                <c:formatCode>0.0</c:formatCode>
                <c:ptCount val="15"/>
                <c:pt idx="0">
                  <c:v>6.707317073170738</c:v>
                </c:pt>
                <c:pt idx="1">
                  <c:v>8.012093726379433</c:v>
                </c:pt>
                <c:pt idx="2">
                  <c:v>9.226190476190448</c:v>
                </c:pt>
                <c:pt idx="3">
                  <c:v>8.148677626876328</c:v>
                </c:pt>
                <c:pt idx="4">
                  <c:v>10.00000000000001</c:v>
                </c:pt>
                <c:pt idx="5">
                  <c:v>8.957312806158146</c:v>
                </c:pt>
                <c:pt idx="6">
                  <c:v>7.493188010899177</c:v>
                </c:pt>
                <c:pt idx="7">
                  <c:v>5.35360211500331</c:v>
                </c:pt>
                <c:pt idx="8">
                  <c:v>2.402597402597406</c:v>
                </c:pt>
                <c:pt idx="9">
                  <c:v>1.669877970456013</c:v>
                </c:pt>
                <c:pt idx="10">
                  <c:v>4.05576679340938</c:v>
                </c:pt>
                <c:pt idx="11">
                  <c:v>8.030112923462983</c:v>
                </c:pt>
                <c:pt idx="12">
                  <c:v>10.52631578947369</c:v>
                </c:pt>
                <c:pt idx="13">
                  <c:v>10.61276058117497</c:v>
                </c:pt>
                <c:pt idx="14">
                  <c:v>6.699147381242377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92E-4DCD-8B36-84EB1175B690}"/>
            </c:ext>
          </c:extLst>
        </c:ser>
        <c:ser>
          <c:idx val="1"/>
          <c:order val="1"/>
          <c:tx>
            <c:strRef>
              <c:f>'Agri-Quarterly data'!$A$15</c:f>
              <c:strCache>
                <c:ptCount val="1"/>
                <c:pt idx="0">
                  <c:v>Agriculture</c:v>
                </c:pt>
              </c:strCache>
            </c:strRef>
          </c:tx>
          <c:spPr>
            <a:ln w="31750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0.0253596616506112"/>
                  <c:y val="-0.020623552291585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0193995492695076"/>
                  <c:y val="-0.04743417027064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028339541857057"/>
                  <c:y val="-0.018561197062426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0251866106129913"/>
                  <c:y val="-0.020623552291585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0251866106129914"/>
                  <c:y val="0.012374131374951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0238695455632823"/>
                  <c:y val="-0.020623552291585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028339541857057"/>
                  <c:y val="0.020623552291585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0.026155461778188"/>
                  <c:y val="0.022994936024766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0.0281666081421745"/>
                  <c:y val="-0.024748262749902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0.0236966118483998"/>
                  <c:y val="0.018561197062426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0.0326366044359492"/>
                  <c:y val="-0.014436486604109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0.0341266032005408"/>
                  <c:y val="-0.032997683666536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0.027472526827897"/>
                  <c:y val="0.039184749354011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0.0251866106129915"/>
                  <c:y val="-0.030935328437377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0.0207325702114988"/>
                  <c:y val="0.022685907520743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'Agri-Quarterly data'!$AK$3:$AY$3</c:f>
              <c:strCache>
                <c:ptCount val="15"/>
                <c:pt idx="0">
                  <c:v>2014Q4</c:v>
                </c:pt>
                <c:pt idx="1">
                  <c:v>2015Q1</c:v>
                </c:pt>
                <c:pt idx="2">
                  <c:v>2015Q2</c:v>
                </c:pt>
                <c:pt idx="3">
                  <c:v>2015Q3</c:v>
                </c:pt>
                <c:pt idx="4">
                  <c:v>2015Q4</c:v>
                </c:pt>
                <c:pt idx="5">
                  <c:v>2016Q1</c:v>
                </c:pt>
                <c:pt idx="6">
                  <c:v>2016Q2</c:v>
                </c:pt>
                <c:pt idx="7">
                  <c:v>2016Q3</c:v>
                </c:pt>
                <c:pt idx="8">
                  <c:v>2016Q4</c:v>
                </c:pt>
                <c:pt idx="9">
                  <c:v>2017Q1</c:v>
                </c:pt>
                <c:pt idx="10">
                  <c:v>2017Q2</c:v>
                </c:pt>
                <c:pt idx="11">
                  <c:v>2017Q3</c:v>
                </c:pt>
                <c:pt idx="12">
                  <c:v>2017Q4</c:v>
                </c:pt>
                <c:pt idx="13">
                  <c:v>2018Q1</c:v>
                </c:pt>
                <c:pt idx="14">
                  <c:v>2018Q2</c:v>
                </c:pt>
              </c:strCache>
            </c:strRef>
          </c:cat>
          <c:val>
            <c:numRef>
              <c:f>'Agri-Quarterly data'!$AK$15:$AY$15</c:f>
              <c:numCache>
                <c:formatCode>0.0</c:formatCode>
                <c:ptCount val="15"/>
                <c:pt idx="0">
                  <c:v>8.446866485013618</c:v>
                </c:pt>
                <c:pt idx="1">
                  <c:v>4.415584415584406</c:v>
                </c:pt>
                <c:pt idx="2">
                  <c:v>5.357142857142849</c:v>
                </c:pt>
                <c:pt idx="3">
                  <c:v>5.28967254408062</c:v>
                </c:pt>
                <c:pt idx="4">
                  <c:v>4.77386934673368</c:v>
                </c:pt>
                <c:pt idx="5">
                  <c:v>7.960199004975133</c:v>
                </c:pt>
                <c:pt idx="6">
                  <c:v>3.389830508474567</c:v>
                </c:pt>
                <c:pt idx="7">
                  <c:v>1.435406698564589</c:v>
                </c:pt>
                <c:pt idx="8">
                  <c:v>2.877697841726623</c:v>
                </c:pt>
                <c:pt idx="9">
                  <c:v>2.764976958525357</c:v>
                </c:pt>
                <c:pt idx="10">
                  <c:v>5.620608899297426</c:v>
                </c:pt>
                <c:pt idx="11">
                  <c:v>7.783018867924515</c:v>
                </c:pt>
                <c:pt idx="12">
                  <c:v>10.02331002331003</c:v>
                </c:pt>
                <c:pt idx="13">
                  <c:v>8.520179372197311</c:v>
                </c:pt>
                <c:pt idx="14">
                  <c:v>6.651884700665175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592E-4DCD-8B36-84EB1175B690}"/>
            </c:ext>
          </c:extLst>
        </c:ser>
        <c:ser>
          <c:idx val="2"/>
          <c:order val="2"/>
          <c:tx>
            <c:strRef>
              <c:f>'Agri-Quarterly data'!$A$16</c:f>
              <c:strCache>
                <c:ptCount val="1"/>
                <c:pt idx="0">
                  <c:v>Food crops</c:v>
                </c:pt>
              </c:strCache>
            </c:strRef>
          </c:tx>
          <c:spPr>
            <a:ln w="317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'Agri-Quarterly data'!$AK$3:$AY$3</c:f>
              <c:strCache>
                <c:ptCount val="15"/>
                <c:pt idx="0">
                  <c:v>2014Q4</c:v>
                </c:pt>
                <c:pt idx="1">
                  <c:v>2015Q1</c:v>
                </c:pt>
                <c:pt idx="2">
                  <c:v>2015Q2</c:v>
                </c:pt>
                <c:pt idx="3">
                  <c:v>2015Q3</c:v>
                </c:pt>
                <c:pt idx="4">
                  <c:v>2015Q4</c:v>
                </c:pt>
                <c:pt idx="5">
                  <c:v>2016Q1</c:v>
                </c:pt>
                <c:pt idx="6">
                  <c:v>2016Q2</c:v>
                </c:pt>
                <c:pt idx="7">
                  <c:v>2016Q3</c:v>
                </c:pt>
                <c:pt idx="8">
                  <c:v>2016Q4</c:v>
                </c:pt>
                <c:pt idx="9">
                  <c:v>2017Q1</c:v>
                </c:pt>
                <c:pt idx="10">
                  <c:v>2017Q2</c:v>
                </c:pt>
                <c:pt idx="11">
                  <c:v>2017Q3</c:v>
                </c:pt>
                <c:pt idx="12">
                  <c:v>2017Q4</c:v>
                </c:pt>
                <c:pt idx="13">
                  <c:v>2018Q1</c:v>
                </c:pt>
                <c:pt idx="14">
                  <c:v>2018Q2</c:v>
                </c:pt>
              </c:strCache>
            </c:strRef>
          </c:cat>
          <c:val>
            <c:numRef>
              <c:f>'Agri-Quarterly data'!$AK$16:$AY$16</c:f>
              <c:numCache>
                <c:formatCode>#,##0.0</c:formatCode>
                <c:ptCount val="15"/>
                <c:pt idx="0">
                  <c:v>12.87128712871286</c:v>
                </c:pt>
                <c:pt idx="1">
                  <c:v>3.765690376569042</c:v>
                </c:pt>
                <c:pt idx="2">
                  <c:v>3.765690376569042</c:v>
                </c:pt>
                <c:pt idx="3">
                  <c:v>3.508771929824573</c:v>
                </c:pt>
                <c:pt idx="4">
                  <c:v>3.508771929824573</c:v>
                </c:pt>
                <c:pt idx="5">
                  <c:v>4.83870967741935</c:v>
                </c:pt>
                <c:pt idx="6">
                  <c:v>4.83870967741935</c:v>
                </c:pt>
                <c:pt idx="7">
                  <c:v>1.271186440677962</c:v>
                </c:pt>
                <c:pt idx="8">
                  <c:v>1.271186440677962</c:v>
                </c:pt>
                <c:pt idx="9">
                  <c:v>3.846153846153855</c:v>
                </c:pt>
                <c:pt idx="10">
                  <c:v>3.846153846153855</c:v>
                </c:pt>
                <c:pt idx="11">
                  <c:v>10.8786610878661</c:v>
                </c:pt>
                <c:pt idx="12">
                  <c:v>10.8786610878661</c:v>
                </c:pt>
                <c:pt idx="13">
                  <c:v>5.925925925925934</c:v>
                </c:pt>
                <c:pt idx="14">
                  <c:v>5.925925925925934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592E-4DCD-8B36-84EB1175B69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2142317896"/>
        <c:axId val="-2142314296"/>
      </c:lineChart>
      <c:catAx>
        <c:axId val="-2142317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-2142314296"/>
        <c:crosses val="autoZero"/>
        <c:auto val="1"/>
        <c:lblAlgn val="ctr"/>
        <c:lblOffset val="100"/>
        <c:noMultiLvlLbl val="0"/>
      </c:catAx>
      <c:valAx>
        <c:axId val="-2142314296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-2142317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3200" u="sng"/>
            </a:pPr>
            <a:r>
              <a:rPr lang="en-US" sz="3200" dirty="0"/>
              <a:t>GDP </a:t>
            </a:r>
            <a:r>
              <a:rPr lang="en-US" sz="3200" dirty="0" smtClean="0"/>
              <a:t>Growth by Fiscal </a:t>
            </a:r>
            <a:r>
              <a:rPr lang="en-US" sz="3200" dirty="0"/>
              <a:t>Year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0570258648082367"/>
          <c:y val="0.221562437681474"/>
          <c:w val="0.941911177533403"/>
          <c:h val="0.548931451896511"/>
        </c:manualLayout>
      </c:layout>
      <c:lineChart>
        <c:grouping val="standard"/>
        <c:varyColors val="0"/>
        <c:ser>
          <c:idx val="0"/>
          <c:order val="0"/>
          <c:tx>
            <c:strRef>
              <c:f>'GDP Growth (2)'!$AB$59</c:f>
              <c:strCache>
                <c:ptCount val="1"/>
                <c:pt idx="0">
                  <c:v>GDP Fiscal Year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0.0377714825306893"/>
                  <c:y val="-0.04166666666666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0377714825306893"/>
                  <c:y val="0.05092592592592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0415486307837583"/>
                  <c:y val="-0.06481481481481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032105760151086"/>
                  <c:y val="-0.0509259259259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0188857412653447"/>
                  <c:y val="-0.03703703703703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0358829084041549"/>
                  <c:y val="0.03703703703703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0472143531633617"/>
                  <c:y val="-0.0370370370370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0.0396600566572238"/>
                  <c:y val="-0.04166666666666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0.0353758427354723"/>
                  <c:y val="0.0340829898660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0.0185186422813554"/>
                  <c:y val="-0.03572997801423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'GDP Growth (2)'!$AC$58:$AL$58</c:f>
              <c:strCache>
                <c:ptCount val="10"/>
                <c:pt idx="0">
                  <c:v>2008/09</c:v>
                </c:pt>
                <c:pt idx="1">
                  <c:v>2009/10</c:v>
                </c:pt>
                <c:pt idx="2">
                  <c:v>2010/11</c:v>
                </c:pt>
                <c:pt idx="3">
                  <c:v>2011/12</c:v>
                </c:pt>
                <c:pt idx="4">
                  <c:v>2012/13</c:v>
                </c:pt>
                <c:pt idx="5">
                  <c:v>2013/14</c:v>
                </c:pt>
                <c:pt idx="6">
                  <c:v>2014/15</c:v>
                </c:pt>
                <c:pt idx="7">
                  <c:v>2015/16</c:v>
                </c:pt>
                <c:pt idx="8">
                  <c:v>2016/17</c:v>
                </c:pt>
                <c:pt idx="9">
                  <c:v>2017/18</c:v>
                </c:pt>
              </c:strCache>
            </c:strRef>
          </c:cat>
          <c:val>
            <c:numRef>
              <c:f>'GDP Growth (2)'!$AC$59:$AL$59</c:f>
              <c:numCache>
                <c:formatCode>0.0%</c:formatCode>
                <c:ptCount val="10"/>
                <c:pt idx="0">
                  <c:v>0.079</c:v>
                </c:pt>
                <c:pt idx="1">
                  <c:v>0.046</c:v>
                </c:pt>
                <c:pt idx="2">
                  <c:v>0.062</c:v>
                </c:pt>
                <c:pt idx="3">
                  <c:v>0.083</c:v>
                </c:pt>
                <c:pt idx="4">
                  <c:v>0.067</c:v>
                </c:pt>
                <c:pt idx="5">
                  <c:v>0.05</c:v>
                </c:pt>
                <c:pt idx="6">
                  <c:v>0.086</c:v>
                </c:pt>
                <c:pt idx="7">
                  <c:v>0.086</c:v>
                </c:pt>
                <c:pt idx="8">
                  <c:v>0.034</c:v>
                </c:pt>
                <c:pt idx="9">
                  <c:v>0.089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44246472"/>
        <c:axId val="-2144249496"/>
      </c:lineChart>
      <c:catAx>
        <c:axId val="-214424647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-2144249496"/>
        <c:crosses val="autoZero"/>
        <c:auto val="1"/>
        <c:lblAlgn val="ctr"/>
        <c:lblOffset val="100"/>
        <c:noMultiLvlLbl val="0"/>
      </c:catAx>
      <c:valAx>
        <c:axId val="-2144249496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extTo"/>
        <c:spPr>
          <a:ln w="6350">
            <a:noFill/>
          </a:ln>
        </c:spPr>
        <c:txPr>
          <a:bodyPr/>
          <a:lstStyle/>
          <a:p>
            <a:pPr>
              <a:defRPr sz="1200" b="1"/>
            </a:pPr>
            <a:endParaRPr lang="en-US"/>
          </a:p>
        </c:txPr>
        <c:crossAx val="-214424647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1"/>
          <c:order val="0"/>
          <c:tx>
            <c:v>CPI: all items,     wt=100.0%</c:v>
          </c:tx>
          <c:spPr>
            <a:ln w="254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'Figure 3'!$Q$3:$DK$3</c:f>
              <c:numCache>
                <c:formatCode>General</c:formatCode>
                <c:ptCount val="99"/>
                <c:pt idx="5">
                  <c:v>2010.0</c:v>
                </c:pt>
                <c:pt idx="17">
                  <c:v>2011.0</c:v>
                </c:pt>
                <c:pt idx="29">
                  <c:v>2012.0</c:v>
                </c:pt>
                <c:pt idx="41">
                  <c:v>2013.0</c:v>
                </c:pt>
                <c:pt idx="53">
                  <c:v>2014.0</c:v>
                </c:pt>
                <c:pt idx="65">
                  <c:v>2015.0</c:v>
                </c:pt>
                <c:pt idx="77">
                  <c:v>2016.0</c:v>
                </c:pt>
                <c:pt idx="89">
                  <c:v>2017.0</c:v>
                </c:pt>
              </c:numCache>
            </c:numRef>
          </c:cat>
          <c:val>
            <c:numRef>
              <c:f>'Figure 3'!$Q$6:$DK$6</c:f>
              <c:numCache>
                <c:formatCode>0.0</c:formatCode>
                <c:ptCount val="99"/>
                <c:pt idx="0">
                  <c:v>84.94961555362331</c:v>
                </c:pt>
                <c:pt idx="1">
                  <c:v>82.80416004302844</c:v>
                </c:pt>
                <c:pt idx="2">
                  <c:v>83.43020136387924</c:v>
                </c:pt>
                <c:pt idx="3">
                  <c:v>82.13248711658434</c:v>
                </c:pt>
                <c:pt idx="4">
                  <c:v>82.13596602116833</c:v>
                </c:pt>
                <c:pt idx="5">
                  <c:v>81.48661117056955</c:v>
                </c:pt>
                <c:pt idx="6">
                  <c:v>80.50635437125008</c:v>
                </c:pt>
                <c:pt idx="7">
                  <c:v>81.34551619466038</c:v>
                </c:pt>
                <c:pt idx="8">
                  <c:v>83.711215175044</c:v>
                </c:pt>
                <c:pt idx="9">
                  <c:v>83.89281075819035</c:v>
                </c:pt>
                <c:pt idx="10">
                  <c:v>83.49738027650911</c:v>
                </c:pt>
                <c:pt idx="11">
                  <c:v>81.66115688802458</c:v>
                </c:pt>
                <c:pt idx="12">
                  <c:v>80.26951760351958</c:v>
                </c:pt>
                <c:pt idx="13">
                  <c:v>80.38524996557922</c:v>
                </c:pt>
                <c:pt idx="14">
                  <c:v>81.73374451555517</c:v>
                </c:pt>
                <c:pt idx="15">
                  <c:v>84.63687343539284</c:v>
                </c:pt>
                <c:pt idx="16">
                  <c:v>85.27104248381552</c:v>
                </c:pt>
                <c:pt idx="17">
                  <c:v>85.9586732372083</c:v>
                </c:pt>
                <c:pt idx="18">
                  <c:v>86.19905020687553</c:v>
                </c:pt>
                <c:pt idx="19">
                  <c:v>86.44848270128278</c:v>
                </c:pt>
                <c:pt idx="20">
                  <c:v>87.2249934693957</c:v>
                </c:pt>
                <c:pt idx="21">
                  <c:v>87.8967285370266</c:v>
                </c:pt>
                <c:pt idx="22">
                  <c:v>88.40479244323683</c:v>
                </c:pt>
                <c:pt idx="23">
                  <c:v>87.66586586801547</c:v>
                </c:pt>
                <c:pt idx="24">
                  <c:v>86.9165311581814</c:v>
                </c:pt>
                <c:pt idx="25">
                  <c:v>88.2875086268758</c:v>
                </c:pt>
                <c:pt idx="26">
                  <c:v>91.60620062354904</c:v>
                </c:pt>
                <c:pt idx="27">
                  <c:v>93.0324073962024</c:v>
                </c:pt>
                <c:pt idx="28">
                  <c:v>94.47348128744969</c:v>
                </c:pt>
                <c:pt idx="29">
                  <c:v>93.98940194347605</c:v>
                </c:pt>
                <c:pt idx="30">
                  <c:v>94.75804939180518</c:v>
                </c:pt>
                <c:pt idx="31">
                  <c:v>95.8759759387659</c:v>
                </c:pt>
                <c:pt idx="32">
                  <c:v>96.9343539596758</c:v>
                </c:pt>
                <c:pt idx="33">
                  <c:v>98.1618867376356</c:v>
                </c:pt>
                <c:pt idx="34">
                  <c:v>97.3456014803084</c:v>
                </c:pt>
                <c:pt idx="35">
                  <c:v>95.69318120608767</c:v>
                </c:pt>
                <c:pt idx="36">
                  <c:v>95.3059983762431</c:v>
                </c:pt>
                <c:pt idx="37">
                  <c:v>95.36319414918808</c:v>
                </c:pt>
                <c:pt idx="38">
                  <c:v>96.5689074651959</c:v>
                </c:pt>
                <c:pt idx="39">
                  <c:v>98.17938913958012</c:v>
                </c:pt>
                <c:pt idx="40">
                  <c:v>98.4500394232473</c:v>
                </c:pt>
                <c:pt idx="41">
                  <c:v>98.02606492829448</c:v>
                </c:pt>
                <c:pt idx="42">
                  <c:v>98.69952742892091</c:v>
                </c:pt>
                <c:pt idx="43">
                  <c:v>99.49610804418398</c:v>
                </c:pt>
                <c:pt idx="44">
                  <c:v>103.5194338156081</c:v>
                </c:pt>
                <c:pt idx="45">
                  <c:v>104.9922916638657</c:v>
                </c:pt>
                <c:pt idx="46">
                  <c:v>104.6897057342009</c:v>
                </c:pt>
                <c:pt idx="47">
                  <c:v>100.5548459081475</c:v>
                </c:pt>
                <c:pt idx="48">
                  <c:v>98.7840386668545</c:v>
                </c:pt>
                <c:pt idx="49">
                  <c:v>100.0</c:v>
                </c:pt>
                <c:pt idx="50">
                  <c:v>102.7446396079416</c:v>
                </c:pt>
                <c:pt idx="51">
                  <c:v>102.8830274796569</c:v>
                </c:pt>
                <c:pt idx="52">
                  <c:v>102.5868315742911</c:v>
                </c:pt>
                <c:pt idx="53">
                  <c:v>102.4179854371395</c:v>
                </c:pt>
                <c:pt idx="54">
                  <c:v>102.1976369057993</c:v>
                </c:pt>
                <c:pt idx="55">
                  <c:v>102.8230578199486</c:v>
                </c:pt>
                <c:pt idx="56">
                  <c:v>103.1334170189567</c:v>
                </c:pt>
                <c:pt idx="57">
                  <c:v>102.8358504631052</c:v>
                </c:pt>
                <c:pt idx="58">
                  <c:v>101.427640733051</c:v>
                </c:pt>
                <c:pt idx="59">
                  <c:v>100.1203597318917</c:v>
                </c:pt>
                <c:pt idx="60">
                  <c:v>99.14315380718291</c:v>
                </c:pt>
                <c:pt idx="61">
                  <c:v>100.2182640302138</c:v>
                </c:pt>
                <c:pt idx="62">
                  <c:v>102.073744582473</c:v>
                </c:pt>
                <c:pt idx="63">
                  <c:v>104.1530478757461</c:v>
                </c:pt>
                <c:pt idx="64">
                  <c:v>104.2198717369548</c:v>
                </c:pt>
                <c:pt idx="65">
                  <c:v>103.4306255897711</c:v>
                </c:pt>
                <c:pt idx="66">
                  <c:v>103.2858975241472</c:v>
                </c:pt>
                <c:pt idx="67">
                  <c:v>105.0420807930903</c:v>
                </c:pt>
                <c:pt idx="68">
                  <c:v>106.8834327565651</c:v>
                </c:pt>
                <c:pt idx="69">
                  <c:v>108.4495159696967</c:v>
                </c:pt>
                <c:pt idx="70">
                  <c:v>109.0400883936739</c:v>
                </c:pt>
                <c:pt idx="71">
                  <c:v>106.9119162704587</c:v>
                </c:pt>
                <c:pt idx="72">
                  <c:v>105.6657557483169</c:v>
                </c:pt>
                <c:pt idx="73">
                  <c:v>106.3695336263919</c:v>
                </c:pt>
                <c:pt idx="74">
                  <c:v>108.036807669547</c:v>
                </c:pt>
                <c:pt idx="75">
                  <c:v>108.7730101564956</c:v>
                </c:pt>
                <c:pt idx="76">
                  <c:v>108.789847283624</c:v>
                </c:pt>
                <c:pt idx="77">
                  <c:v>109.90917432201</c:v>
                </c:pt>
                <c:pt idx="78">
                  <c:v>111.3436418276299</c:v>
                </c:pt>
                <c:pt idx="79">
                  <c:v>112.9188215110953</c:v>
                </c:pt>
                <c:pt idx="80">
                  <c:v>114.8297143686825</c:v>
                </c:pt>
                <c:pt idx="81">
                  <c:v>118.365268726441</c:v>
                </c:pt>
                <c:pt idx="82">
                  <c:v>119.0123720807222</c:v>
                </c:pt>
                <c:pt idx="83">
                  <c:v>118.7215661439894</c:v>
                </c:pt>
                <c:pt idx="84">
                  <c:v>118.34502736206</c:v>
                </c:pt>
                <c:pt idx="85">
                  <c:v>120.5953699027549</c:v>
                </c:pt>
                <c:pt idx="86">
                  <c:v>122.0397626043381</c:v>
                </c:pt>
                <c:pt idx="87">
                  <c:v>122.778958438502</c:v>
                </c:pt>
                <c:pt idx="88">
                  <c:v>121.539272987712</c:v>
                </c:pt>
                <c:pt idx="89">
                  <c:v>120.2730476781554</c:v>
                </c:pt>
                <c:pt idx="90">
                  <c:v>120.3134560238093</c:v>
                </c:pt>
                <c:pt idx="91">
                  <c:v>121.0730075014046</c:v>
                </c:pt>
                <c:pt idx="92">
                  <c:v>122.927361365291</c:v>
                </c:pt>
                <c:pt idx="93">
                  <c:v>124.616325992052</c:v>
                </c:pt>
                <c:pt idx="94">
                  <c:v>120.8797541558834</c:v>
                </c:pt>
                <c:pt idx="95">
                  <c:v>118.526449377817</c:v>
                </c:pt>
                <c:pt idx="96">
                  <c:v>118.4692345569558</c:v>
                </c:pt>
                <c:pt idx="97">
                  <c:v>119.068567465251</c:v>
                </c:pt>
                <c:pt idx="98">
                  <c:v>120.335363164109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044A-4B32-A52F-2802D5F8173D}"/>
            </c:ext>
          </c:extLst>
        </c:ser>
        <c:ser>
          <c:idx val="0"/>
          <c:order val="1"/>
          <c:tx>
            <c:v>CPI: food,            wt=39.0%</c:v>
          </c:tx>
          <c:spPr>
            <a:ln w="15875" cap="rnd">
              <a:solidFill>
                <a:srgbClr val="C0504D">
                  <a:lumMod val="60000"/>
                  <a:lumOff val="40000"/>
                </a:srgbClr>
              </a:solidFill>
              <a:round/>
            </a:ln>
            <a:effectLst/>
          </c:spPr>
          <c:marker>
            <c:symbol val="none"/>
          </c:marker>
          <c:cat>
            <c:numRef>
              <c:f>'Figure 3'!$Q$3:$DK$3</c:f>
              <c:numCache>
                <c:formatCode>General</c:formatCode>
                <c:ptCount val="99"/>
                <c:pt idx="5">
                  <c:v>2010.0</c:v>
                </c:pt>
                <c:pt idx="17">
                  <c:v>2011.0</c:v>
                </c:pt>
                <c:pt idx="29">
                  <c:v>2012.0</c:v>
                </c:pt>
                <c:pt idx="41">
                  <c:v>2013.0</c:v>
                </c:pt>
                <c:pt idx="53">
                  <c:v>2014.0</c:v>
                </c:pt>
                <c:pt idx="65">
                  <c:v>2015.0</c:v>
                </c:pt>
                <c:pt idx="77">
                  <c:v>2016.0</c:v>
                </c:pt>
                <c:pt idx="89">
                  <c:v>2017.0</c:v>
                </c:pt>
              </c:numCache>
            </c:numRef>
          </c:cat>
          <c:val>
            <c:numRef>
              <c:f>'Figure 3'!$Q$7:$DK$7</c:f>
              <c:numCache>
                <c:formatCode>0.0</c:formatCode>
                <c:ptCount val="99"/>
                <c:pt idx="0">
                  <c:v>82.54578802699666</c:v>
                </c:pt>
                <c:pt idx="1">
                  <c:v>78.86224871196482</c:v>
                </c:pt>
                <c:pt idx="2">
                  <c:v>79.62831303100501</c:v>
                </c:pt>
                <c:pt idx="3">
                  <c:v>78.08957030083155</c:v>
                </c:pt>
                <c:pt idx="4">
                  <c:v>77.77286254479257</c:v>
                </c:pt>
                <c:pt idx="5">
                  <c:v>76.48675529522064</c:v>
                </c:pt>
                <c:pt idx="6">
                  <c:v>74.38705642947618</c:v>
                </c:pt>
                <c:pt idx="7">
                  <c:v>75.62080341391135</c:v>
                </c:pt>
                <c:pt idx="8">
                  <c:v>79.82919586454895</c:v>
                </c:pt>
                <c:pt idx="9">
                  <c:v>79.94887066315722</c:v>
                </c:pt>
                <c:pt idx="10">
                  <c:v>79.2001275476427</c:v>
                </c:pt>
                <c:pt idx="11">
                  <c:v>76.28866837539794</c:v>
                </c:pt>
                <c:pt idx="12">
                  <c:v>73.33882939287244</c:v>
                </c:pt>
                <c:pt idx="13">
                  <c:v>73.18755166870695</c:v>
                </c:pt>
                <c:pt idx="14">
                  <c:v>75.36861945238367</c:v>
                </c:pt>
                <c:pt idx="15">
                  <c:v>79.82956194082564</c:v>
                </c:pt>
                <c:pt idx="16">
                  <c:v>79.43379942322154</c:v>
                </c:pt>
                <c:pt idx="17">
                  <c:v>80.79320164062391</c:v>
                </c:pt>
                <c:pt idx="18">
                  <c:v>81.17251033500324</c:v>
                </c:pt>
                <c:pt idx="19">
                  <c:v>81.1016634496091</c:v>
                </c:pt>
                <c:pt idx="20">
                  <c:v>82.27421535966488</c:v>
                </c:pt>
                <c:pt idx="21">
                  <c:v>83.29040855253943</c:v>
                </c:pt>
                <c:pt idx="22">
                  <c:v>84.32134061461234</c:v>
                </c:pt>
                <c:pt idx="23">
                  <c:v>83.44698607273391</c:v>
                </c:pt>
                <c:pt idx="24">
                  <c:v>81.77637242245662</c:v>
                </c:pt>
                <c:pt idx="25">
                  <c:v>84.26569607625777</c:v>
                </c:pt>
                <c:pt idx="26">
                  <c:v>89.59319557781881</c:v>
                </c:pt>
                <c:pt idx="27">
                  <c:v>91.78191087839648</c:v>
                </c:pt>
                <c:pt idx="28">
                  <c:v>93.7419469135723</c:v>
                </c:pt>
                <c:pt idx="29">
                  <c:v>92.97501255643773</c:v>
                </c:pt>
                <c:pt idx="30">
                  <c:v>94.02572099662945</c:v>
                </c:pt>
                <c:pt idx="31">
                  <c:v>95.9212544453503</c:v>
                </c:pt>
                <c:pt idx="32">
                  <c:v>97.72885429718885</c:v>
                </c:pt>
                <c:pt idx="33">
                  <c:v>99.7640286618261</c:v>
                </c:pt>
                <c:pt idx="34">
                  <c:v>98.34646470796216</c:v>
                </c:pt>
                <c:pt idx="35">
                  <c:v>95.42476275038948</c:v>
                </c:pt>
                <c:pt idx="36">
                  <c:v>94.13628983282163</c:v>
                </c:pt>
                <c:pt idx="37">
                  <c:v>94.05484962065188</c:v>
                </c:pt>
                <c:pt idx="38">
                  <c:v>95.98611290142168</c:v>
                </c:pt>
                <c:pt idx="39">
                  <c:v>98.69704113678561</c:v>
                </c:pt>
                <c:pt idx="40">
                  <c:v>99.04120005956232</c:v>
                </c:pt>
                <c:pt idx="41">
                  <c:v>98.49149801154171</c:v>
                </c:pt>
                <c:pt idx="42">
                  <c:v>99.60746698965832</c:v>
                </c:pt>
                <c:pt idx="43">
                  <c:v>101.0886161422711</c:v>
                </c:pt>
                <c:pt idx="44">
                  <c:v>108.0108393212772</c:v>
                </c:pt>
                <c:pt idx="45">
                  <c:v>110.3218278756452</c:v>
                </c:pt>
                <c:pt idx="46">
                  <c:v>109.1119736882377</c:v>
                </c:pt>
                <c:pt idx="47">
                  <c:v>101.9862176008756</c:v>
                </c:pt>
                <c:pt idx="48">
                  <c:v>98.11598836037668</c:v>
                </c:pt>
                <c:pt idx="49">
                  <c:v>100.0</c:v>
                </c:pt>
                <c:pt idx="50">
                  <c:v>104.949364930168</c:v>
                </c:pt>
                <c:pt idx="51">
                  <c:v>105.0675660423968</c:v>
                </c:pt>
                <c:pt idx="52">
                  <c:v>105.6996558388889</c:v>
                </c:pt>
                <c:pt idx="53">
                  <c:v>105.5834624511787</c:v>
                </c:pt>
                <c:pt idx="54">
                  <c:v>104.7254901977534</c:v>
                </c:pt>
                <c:pt idx="55">
                  <c:v>105.8985513593584</c:v>
                </c:pt>
                <c:pt idx="56">
                  <c:v>106.1343533578655</c:v>
                </c:pt>
                <c:pt idx="57">
                  <c:v>104.8438207677172</c:v>
                </c:pt>
                <c:pt idx="58">
                  <c:v>101.4363420833668</c:v>
                </c:pt>
                <c:pt idx="59">
                  <c:v>98.73160464685312</c:v>
                </c:pt>
                <c:pt idx="60">
                  <c:v>96.6171677793936</c:v>
                </c:pt>
                <c:pt idx="61">
                  <c:v>98.9781488467374</c:v>
                </c:pt>
                <c:pt idx="62">
                  <c:v>103.0892586038961</c:v>
                </c:pt>
                <c:pt idx="63">
                  <c:v>107.5402880287183</c:v>
                </c:pt>
                <c:pt idx="64">
                  <c:v>107.3542211888161</c:v>
                </c:pt>
                <c:pt idx="65">
                  <c:v>105.6364218824416</c:v>
                </c:pt>
                <c:pt idx="66">
                  <c:v>104.569288740156</c:v>
                </c:pt>
                <c:pt idx="67">
                  <c:v>108.2320843594793</c:v>
                </c:pt>
                <c:pt idx="68">
                  <c:v>111.5509400590743</c:v>
                </c:pt>
                <c:pt idx="69">
                  <c:v>115.5105966853978</c:v>
                </c:pt>
                <c:pt idx="70">
                  <c:v>116.5818040171321</c:v>
                </c:pt>
                <c:pt idx="71">
                  <c:v>111.6329453736767</c:v>
                </c:pt>
                <c:pt idx="72">
                  <c:v>108.9251857724658</c:v>
                </c:pt>
                <c:pt idx="73">
                  <c:v>109.8796838963647</c:v>
                </c:pt>
                <c:pt idx="74">
                  <c:v>113.3966926275825</c:v>
                </c:pt>
                <c:pt idx="75">
                  <c:v>114.4839620263605</c:v>
                </c:pt>
                <c:pt idx="76">
                  <c:v>114.2206869472916</c:v>
                </c:pt>
                <c:pt idx="77">
                  <c:v>116.6574983020572</c:v>
                </c:pt>
                <c:pt idx="78">
                  <c:v>119.5463125512356</c:v>
                </c:pt>
                <c:pt idx="79">
                  <c:v>122.5850575735114</c:v>
                </c:pt>
                <c:pt idx="80">
                  <c:v>126.526424389061</c:v>
                </c:pt>
                <c:pt idx="81">
                  <c:v>134.492232155019</c:v>
                </c:pt>
                <c:pt idx="82">
                  <c:v>135.61467206436</c:v>
                </c:pt>
                <c:pt idx="83">
                  <c:v>134.9115832552235</c:v>
                </c:pt>
                <c:pt idx="84">
                  <c:v>132.7889363499563</c:v>
                </c:pt>
                <c:pt idx="85">
                  <c:v>136.7587145978836</c:v>
                </c:pt>
                <c:pt idx="86">
                  <c:v>140.1456184687828</c:v>
                </c:pt>
                <c:pt idx="87">
                  <c:v>141.274410693204</c:v>
                </c:pt>
                <c:pt idx="88">
                  <c:v>137.8891134815568</c:v>
                </c:pt>
                <c:pt idx="89">
                  <c:v>133.4942479010107</c:v>
                </c:pt>
                <c:pt idx="90">
                  <c:v>133.3449693890166</c:v>
                </c:pt>
                <c:pt idx="91">
                  <c:v>135.4071926211341</c:v>
                </c:pt>
                <c:pt idx="92">
                  <c:v>139.8125878043</c:v>
                </c:pt>
                <c:pt idx="93">
                  <c:v>142.5747453420616</c:v>
                </c:pt>
                <c:pt idx="94">
                  <c:v>132.8922613563882</c:v>
                </c:pt>
                <c:pt idx="95">
                  <c:v>126.6034611978493</c:v>
                </c:pt>
                <c:pt idx="96">
                  <c:v>125.7789999332223</c:v>
                </c:pt>
                <c:pt idx="97">
                  <c:v>126.592100006851</c:v>
                </c:pt>
                <c:pt idx="98">
                  <c:v>129.1167688766124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44A-4B32-A52F-2802D5F8173D}"/>
            </c:ext>
          </c:extLst>
        </c:ser>
        <c:ser>
          <c:idx val="2"/>
          <c:order val="2"/>
          <c:tx>
            <c:v>CPI: vegetables, wt=18.4%</c:v>
          </c:tx>
          <c:spPr>
            <a:ln w="15875" cap="rnd">
              <a:solidFill>
                <a:srgbClr val="C0504D">
                  <a:lumMod val="50000"/>
                </a:srgbClr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'Figure 3'!$Q$3:$DK$3</c:f>
              <c:numCache>
                <c:formatCode>General</c:formatCode>
                <c:ptCount val="99"/>
                <c:pt idx="5">
                  <c:v>2010.0</c:v>
                </c:pt>
                <c:pt idx="17">
                  <c:v>2011.0</c:v>
                </c:pt>
                <c:pt idx="29">
                  <c:v>2012.0</c:v>
                </c:pt>
                <c:pt idx="41">
                  <c:v>2013.0</c:v>
                </c:pt>
                <c:pt idx="53">
                  <c:v>2014.0</c:v>
                </c:pt>
                <c:pt idx="65">
                  <c:v>2015.0</c:v>
                </c:pt>
                <c:pt idx="77">
                  <c:v>2016.0</c:v>
                </c:pt>
                <c:pt idx="89">
                  <c:v>2017.0</c:v>
                </c:pt>
              </c:numCache>
            </c:numRef>
          </c:cat>
          <c:val>
            <c:numRef>
              <c:f>'Figure 3'!$Q$11:$DK$11</c:f>
              <c:numCache>
                <c:formatCode>0.0</c:formatCode>
                <c:ptCount val="99"/>
                <c:pt idx="0">
                  <c:v>79.6610356871928</c:v>
                </c:pt>
                <c:pt idx="1">
                  <c:v>76.16245699464928</c:v>
                </c:pt>
                <c:pt idx="2">
                  <c:v>78.20257690888087</c:v>
                </c:pt>
                <c:pt idx="3">
                  <c:v>76.31599956951633</c:v>
                </c:pt>
                <c:pt idx="4">
                  <c:v>77.00279176520068</c:v>
                </c:pt>
                <c:pt idx="5">
                  <c:v>75.83512263919588</c:v>
                </c:pt>
                <c:pt idx="6">
                  <c:v>75.9880276805173</c:v>
                </c:pt>
                <c:pt idx="7">
                  <c:v>78.61027840135087</c:v>
                </c:pt>
                <c:pt idx="8">
                  <c:v>85.67833398497881</c:v>
                </c:pt>
                <c:pt idx="9">
                  <c:v>84.95828518109732</c:v>
                </c:pt>
                <c:pt idx="10">
                  <c:v>81.92807800679613</c:v>
                </c:pt>
                <c:pt idx="11">
                  <c:v>74.78409414485084</c:v>
                </c:pt>
                <c:pt idx="12">
                  <c:v>69.91632836609161</c:v>
                </c:pt>
                <c:pt idx="13">
                  <c:v>68.71230444036612</c:v>
                </c:pt>
                <c:pt idx="14">
                  <c:v>72.9972325893807</c:v>
                </c:pt>
                <c:pt idx="15">
                  <c:v>78.7535848383176</c:v>
                </c:pt>
                <c:pt idx="16">
                  <c:v>76.09034551051818</c:v>
                </c:pt>
                <c:pt idx="17">
                  <c:v>77.23213080793418</c:v>
                </c:pt>
                <c:pt idx="18">
                  <c:v>78.07281213963783</c:v>
                </c:pt>
                <c:pt idx="19">
                  <c:v>77.6891297877664</c:v>
                </c:pt>
                <c:pt idx="20">
                  <c:v>80.20665852423448</c:v>
                </c:pt>
                <c:pt idx="21">
                  <c:v>82.86023715567845</c:v>
                </c:pt>
                <c:pt idx="22">
                  <c:v>82.86128021011951</c:v>
                </c:pt>
                <c:pt idx="23">
                  <c:v>80.81858642378178</c:v>
                </c:pt>
                <c:pt idx="24">
                  <c:v>78.63000821093738</c:v>
                </c:pt>
                <c:pt idx="25">
                  <c:v>84.42971282432255</c:v>
                </c:pt>
                <c:pt idx="26">
                  <c:v>91.27938143548018</c:v>
                </c:pt>
                <c:pt idx="27">
                  <c:v>91.89558373971497</c:v>
                </c:pt>
                <c:pt idx="28">
                  <c:v>93.2817950846366</c:v>
                </c:pt>
                <c:pt idx="29">
                  <c:v>90.87957106977898</c:v>
                </c:pt>
                <c:pt idx="30">
                  <c:v>93.27476449471093</c:v>
                </c:pt>
                <c:pt idx="31">
                  <c:v>96.89213888928845</c:v>
                </c:pt>
                <c:pt idx="32">
                  <c:v>100.610824754556</c:v>
                </c:pt>
                <c:pt idx="33">
                  <c:v>102.9474002002386</c:v>
                </c:pt>
                <c:pt idx="34">
                  <c:v>99.17467723203593</c:v>
                </c:pt>
                <c:pt idx="35">
                  <c:v>92.7438255759085</c:v>
                </c:pt>
                <c:pt idx="36">
                  <c:v>90.45443762569378</c:v>
                </c:pt>
                <c:pt idx="37">
                  <c:v>91.88880600161957</c:v>
                </c:pt>
                <c:pt idx="38">
                  <c:v>95.87961247926181</c:v>
                </c:pt>
                <c:pt idx="39">
                  <c:v>99.93240688286591</c:v>
                </c:pt>
                <c:pt idx="40">
                  <c:v>101.5606131204935</c:v>
                </c:pt>
                <c:pt idx="41">
                  <c:v>101.3174629035682</c:v>
                </c:pt>
                <c:pt idx="42">
                  <c:v>104.7164800249676</c:v>
                </c:pt>
                <c:pt idx="43">
                  <c:v>107.7880562625348</c:v>
                </c:pt>
                <c:pt idx="44">
                  <c:v>119.2562980778166</c:v>
                </c:pt>
                <c:pt idx="45">
                  <c:v>122.1117521410603</c:v>
                </c:pt>
                <c:pt idx="46">
                  <c:v>116.9201654052198</c:v>
                </c:pt>
                <c:pt idx="47">
                  <c:v>103.3227243757105</c:v>
                </c:pt>
                <c:pt idx="48">
                  <c:v>95.55066687688414</c:v>
                </c:pt>
                <c:pt idx="49">
                  <c:v>100.0</c:v>
                </c:pt>
                <c:pt idx="50">
                  <c:v>107.904133109873</c:v>
                </c:pt>
                <c:pt idx="51">
                  <c:v>107.863043900808</c:v>
                </c:pt>
                <c:pt idx="52">
                  <c:v>109.591143554197</c:v>
                </c:pt>
                <c:pt idx="53">
                  <c:v>110.5168083511919</c:v>
                </c:pt>
                <c:pt idx="54">
                  <c:v>109.3947361418917</c:v>
                </c:pt>
                <c:pt idx="55">
                  <c:v>111.4009421592108</c:v>
                </c:pt>
                <c:pt idx="56">
                  <c:v>111.7655404631024</c:v>
                </c:pt>
                <c:pt idx="57">
                  <c:v>107.8279132315434</c:v>
                </c:pt>
                <c:pt idx="58">
                  <c:v>101.8435196561714</c:v>
                </c:pt>
                <c:pt idx="59">
                  <c:v>95.95516933164624</c:v>
                </c:pt>
                <c:pt idx="60">
                  <c:v>91.98275860958535</c:v>
                </c:pt>
                <c:pt idx="61">
                  <c:v>97.63511336655286</c:v>
                </c:pt>
                <c:pt idx="62">
                  <c:v>104.8654801776676</c:v>
                </c:pt>
                <c:pt idx="63">
                  <c:v>112.563156307409</c:v>
                </c:pt>
                <c:pt idx="64">
                  <c:v>112.8049617118447</c:v>
                </c:pt>
                <c:pt idx="65">
                  <c:v>110.8645297107886</c:v>
                </c:pt>
                <c:pt idx="66">
                  <c:v>109.6697518924599</c:v>
                </c:pt>
                <c:pt idx="67">
                  <c:v>116.3665736701807</c:v>
                </c:pt>
                <c:pt idx="68">
                  <c:v>121.7761888876504</c:v>
                </c:pt>
                <c:pt idx="69">
                  <c:v>127.9139945274147</c:v>
                </c:pt>
                <c:pt idx="70">
                  <c:v>128.0763322517284</c:v>
                </c:pt>
                <c:pt idx="71">
                  <c:v>117.6180841645729</c:v>
                </c:pt>
                <c:pt idx="72">
                  <c:v>113.0818908596557</c:v>
                </c:pt>
                <c:pt idx="73">
                  <c:v>115.1220728867625</c:v>
                </c:pt>
                <c:pt idx="74">
                  <c:v>122.7573490878617</c:v>
                </c:pt>
                <c:pt idx="75">
                  <c:v>123.889660541493</c:v>
                </c:pt>
                <c:pt idx="76">
                  <c:v>123.5046303438289</c:v>
                </c:pt>
                <c:pt idx="77">
                  <c:v>129.1038295746548</c:v>
                </c:pt>
                <c:pt idx="78">
                  <c:v>134.7332066970482</c:v>
                </c:pt>
                <c:pt idx="79">
                  <c:v>139.5186598069095</c:v>
                </c:pt>
                <c:pt idx="80">
                  <c:v>144.2741271587375</c:v>
                </c:pt>
                <c:pt idx="81">
                  <c:v>153.7717438244777</c:v>
                </c:pt>
                <c:pt idx="82">
                  <c:v>152.1767061169835</c:v>
                </c:pt>
                <c:pt idx="83">
                  <c:v>146.6233869791832</c:v>
                </c:pt>
                <c:pt idx="84">
                  <c:v>140.561776279548</c:v>
                </c:pt>
                <c:pt idx="85">
                  <c:v>147.1567440932605</c:v>
                </c:pt>
                <c:pt idx="86">
                  <c:v>151.4523048686945</c:v>
                </c:pt>
                <c:pt idx="87">
                  <c:v>152.6413275485891</c:v>
                </c:pt>
                <c:pt idx="88">
                  <c:v>147.4735837941341</c:v>
                </c:pt>
                <c:pt idx="89">
                  <c:v>141.4699025594046</c:v>
                </c:pt>
                <c:pt idx="90">
                  <c:v>143.9964210859031</c:v>
                </c:pt>
                <c:pt idx="91">
                  <c:v>149.586404597781</c:v>
                </c:pt>
                <c:pt idx="92">
                  <c:v>156.5131490484194</c:v>
                </c:pt>
                <c:pt idx="93">
                  <c:v>159.8377594038565</c:v>
                </c:pt>
                <c:pt idx="94">
                  <c:v>140.324623330017</c:v>
                </c:pt>
                <c:pt idx="95">
                  <c:v>127.6255498703369</c:v>
                </c:pt>
                <c:pt idx="96">
                  <c:v>126.915388177188</c:v>
                </c:pt>
                <c:pt idx="97">
                  <c:v>129.5565459474853</c:v>
                </c:pt>
                <c:pt idx="98">
                  <c:v>134.4956681526501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044A-4B32-A52F-2802D5F8173D}"/>
            </c:ext>
          </c:extLst>
        </c:ser>
        <c:ser>
          <c:idx val="3"/>
          <c:order val="3"/>
          <c:tx>
            <c:v> </c:v>
          </c:tx>
          <c:spPr>
            <a:ln w="28575" cap="rnd">
              <a:solidFill>
                <a:schemeClr val="bg1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fixedVal"/>
            <c:noEndCap val="1"/>
            <c:val val="90.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'Figure 3'!$Q$3:$DK$3</c:f>
              <c:numCache>
                <c:formatCode>General</c:formatCode>
                <c:ptCount val="99"/>
                <c:pt idx="5">
                  <c:v>2010.0</c:v>
                </c:pt>
                <c:pt idx="17">
                  <c:v>2011.0</c:v>
                </c:pt>
                <c:pt idx="29">
                  <c:v>2012.0</c:v>
                </c:pt>
                <c:pt idx="41">
                  <c:v>2013.0</c:v>
                </c:pt>
                <c:pt idx="53">
                  <c:v>2014.0</c:v>
                </c:pt>
                <c:pt idx="65">
                  <c:v>2015.0</c:v>
                </c:pt>
                <c:pt idx="77">
                  <c:v>2016.0</c:v>
                </c:pt>
                <c:pt idx="89">
                  <c:v>2017.0</c:v>
                </c:pt>
              </c:numCache>
            </c:numRef>
          </c:cat>
          <c:val>
            <c:numRef>
              <c:f>'Figure 3'!$Q$25:$DK$25</c:f>
              <c:numCache>
                <c:formatCode>General</c:formatCode>
                <c:ptCount val="99"/>
                <c:pt idx="45" formatCode="_(* #,##0.0_);_(* \(#,##0.0\);_(* &quot;-&quot;??_);_(@_)">
                  <c:v>90.0</c:v>
                </c:pt>
                <c:pt idx="57">
                  <c:v>90.0</c:v>
                </c:pt>
                <c:pt idx="81">
                  <c:v>90.0</c:v>
                </c:pt>
                <c:pt idx="93">
                  <c:v>90.0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044A-4B32-A52F-2802D5F817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41881224"/>
        <c:axId val="-2141877576"/>
      </c:lineChart>
      <c:catAx>
        <c:axId val="-2141881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41877576"/>
        <c:crosses val="autoZero"/>
        <c:auto val="1"/>
        <c:lblAlgn val="ctr"/>
        <c:lblOffset val="100"/>
        <c:noMultiLvlLbl val="0"/>
      </c:catAx>
      <c:valAx>
        <c:axId val="-2141877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Price index: February 2014 = 100</a:t>
                </a:r>
              </a:p>
            </c:rich>
          </c:tx>
          <c:layout>
            <c:manualLayout>
              <c:xMode val="edge"/>
              <c:yMode val="edge"/>
              <c:x val="0.019814242258911"/>
              <c:y val="0.092409210438099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41881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0989880431612715"/>
          <c:y val="0.0605396165406566"/>
          <c:w val="0.853726791095557"/>
          <c:h val="0.0493531032397178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3200" u="sng"/>
            </a:pPr>
            <a:r>
              <a:rPr lang="en-US" sz="3200" u="sng" dirty="0"/>
              <a:t>Households that experienced shocks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2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Shocks!$E$12:$E$15</c:f>
              <c:strCache>
                <c:ptCount val="4"/>
                <c:pt idx="0">
                  <c:v>Any  shock</c:v>
                </c:pt>
                <c:pt idx="1">
                  <c:v>Related to farming</c:v>
                </c:pt>
                <c:pt idx="2">
                  <c:v>High food prices</c:v>
                </c:pt>
                <c:pt idx="3">
                  <c:v>Health</c:v>
                </c:pt>
              </c:strCache>
            </c:strRef>
          </c:cat>
          <c:val>
            <c:numRef>
              <c:f>Shocks!$F$12:$F$15</c:f>
              <c:numCache>
                <c:formatCode>0%</c:formatCode>
                <c:ptCount val="4"/>
                <c:pt idx="0">
                  <c:v>0.381</c:v>
                </c:pt>
                <c:pt idx="1">
                  <c:v>0.266</c:v>
                </c:pt>
                <c:pt idx="2">
                  <c:v>0.079</c:v>
                </c:pt>
                <c:pt idx="3">
                  <c:v>0.077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-2141857848"/>
        <c:axId val="-2141849832"/>
      </c:barChart>
      <c:catAx>
        <c:axId val="-214185784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2000" b="1"/>
            </a:pPr>
            <a:endParaRPr lang="en-US"/>
          </a:p>
        </c:txPr>
        <c:crossAx val="-2141849832"/>
        <c:crosses val="autoZero"/>
        <c:auto val="1"/>
        <c:lblAlgn val="ctr"/>
        <c:lblOffset val="100"/>
        <c:noMultiLvlLbl val="0"/>
      </c:catAx>
      <c:valAx>
        <c:axId val="-214184983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-21418578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3200" u="sng"/>
            </a:pPr>
            <a:r>
              <a:rPr lang="en-US" sz="3200" u="sng"/>
              <a:t>Households Response to Shocks Overall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2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Shocks!$H$12:$H$16</c:f>
              <c:strCache>
                <c:ptCount val="5"/>
                <c:pt idx="0">
                  <c:v>Buying less food</c:v>
                </c:pt>
                <c:pt idx="1">
                  <c:v>Savings or borrowing</c:v>
                </c:pt>
                <c:pt idx="2">
                  <c:v>Selling assets</c:v>
                </c:pt>
                <c:pt idx="3">
                  <c:v>Begging</c:v>
                </c:pt>
                <c:pt idx="4">
                  <c:v>Migrating</c:v>
                </c:pt>
              </c:strCache>
            </c:strRef>
          </c:cat>
          <c:val>
            <c:numRef>
              <c:f>Shocks!$N$12:$N$16</c:f>
              <c:numCache>
                <c:formatCode>0%</c:formatCode>
                <c:ptCount val="5"/>
                <c:pt idx="0">
                  <c:v>0.364</c:v>
                </c:pt>
                <c:pt idx="1">
                  <c:v>0.277</c:v>
                </c:pt>
                <c:pt idx="2">
                  <c:v>0.264</c:v>
                </c:pt>
                <c:pt idx="3">
                  <c:v>0.067</c:v>
                </c:pt>
                <c:pt idx="4">
                  <c:v>0.024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-2141809480"/>
        <c:axId val="-2141801400"/>
      </c:barChart>
      <c:catAx>
        <c:axId val="-214180948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2000" b="1"/>
            </a:pPr>
            <a:endParaRPr lang="en-US"/>
          </a:p>
        </c:txPr>
        <c:crossAx val="-2141801400"/>
        <c:crosses val="autoZero"/>
        <c:auto val="1"/>
        <c:lblAlgn val="ctr"/>
        <c:lblOffset val="100"/>
        <c:noMultiLvlLbl val="0"/>
      </c:catAx>
      <c:valAx>
        <c:axId val="-214180140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-214180948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2500" u="sng"/>
            </a:pPr>
            <a:r>
              <a:rPr lang="en-US" sz="2500" u="sng"/>
              <a:t>Households Response to High Food Prices 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5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Shocks!$H$12:$H$16</c:f>
              <c:strCache>
                <c:ptCount val="5"/>
                <c:pt idx="0">
                  <c:v>Buying less food</c:v>
                </c:pt>
                <c:pt idx="1">
                  <c:v>Savings or borrowing</c:v>
                </c:pt>
                <c:pt idx="2">
                  <c:v>Selling assets</c:v>
                </c:pt>
                <c:pt idx="3">
                  <c:v>Begging</c:v>
                </c:pt>
                <c:pt idx="4">
                  <c:v>Migrating</c:v>
                </c:pt>
              </c:strCache>
            </c:strRef>
          </c:cat>
          <c:val>
            <c:numRef>
              <c:f>Shocks!$I$12:$I$16</c:f>
              <c:numCache>
                <c:formatCode>0%</c:formatCode>
                <c:ptCount val="5"/>
                <c:pt idx="0">
                  <c:v>0.698</c:v>
                </c:pt>
                <c:pt idx="1">
                  <c:v>0.264</c:v>
                </c:pt>
                <c:pt idx="2">
                  <c:v>0.186</c:v>
                </c:pt>
                <c:pt idx="3">
                  <c:v>0.053</c:v>
                </c:pt>
                <c:pt idx="4">
                  <c:v>0.029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-2141778312"/>
        <c:axId val="-2141770216"/>
      </c:barChart>
      <c:catAx>
        <c:axId val="-214177831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-2141770216"/>
        <c:crosses val="autoZero"/>
        <c:auto val="1"/>
        <c:lblAlgn val="ctr"/>
        <c:lblOffset val="100"/>
        <c:noMultiLvlLbl val="0"/>
      </c:catAx>
      <c:valAx>
        <c:axId val="-214177021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-21417783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200617283950617"/>
          <c:y val="0.0497384191558565"/>
          <c:w val="0.959876543209877"/>
          <c:h val="0.806962083219889"/>
        </c:manualLayout>
      </c:layout>
      <c:lineChart>
        <c:grouping val="standard"/>
        <c:varyColors val="0"/>
        <c:ser>
          <c:idx val="0"/>
          <c:order val="0"/>
          <c:tx>
            <c:strRef>
              <c:f>'Figure 4'!$C$4</c:f>
              <c:strCache>
                <c:ptCount val="1"/>
                <c:pt idx="0">
                  <c:v>Headcount poverty rate</c:v>
                </c:pt>
              </c:strCache>
            </c:strRef>
          </c:tx>
          <c:spPr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0.0333683289588801"/>
                  <c:y val="-0.0382960869730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029320987654321"/>
                  <c:y val="-0.03020914757141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0339506172839506"/>
                  <c:y val="-0.03718048931866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0324074074074074"/>
                  <c:y val="-0.03485670873624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0324074074074074"/>
                  <c:y val="-0.03485670873624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'Figure 4'!$B$5:$B$9</c:f>
              <c:strCache>
                <c:ptCount val="5"/>
                <c:pt idx="0">
                  <c:v>2000/01</c:v>
                </c:pt>
                <c:pt idx="1">
                  <c:v>2005/06</c:v>
                </c:pt>
                <c:pt idx="2">
                  <c:v>2010/11</c:v>
                </c:pt>
                <c:pt idx="3">
                  <c:v>2013/14</c:v>
                </c:pt>
                <c:pt idx="4">
                  <c:v>2016/17</c:v>
                </c:pt>
              </c:strCache>
            </c:strRef>
          </c:cat>
          <c:val>
            <c:numRef>
              <c:f>'Figure 4'!$C$5:$C$9</c:f>
              <c:numCache>
                <c:formatCode>General</c:formatCode>
                <c:ptCount val="5"/>
                <c:pt idx="0">
                  <c:v>58.9</c:v>
                </c:pt>
                <c:pt idx="1">
                  <c:v>56.7</c:v>
                </c:pt>
                <c:pt idx="2">
                  <c:v>44.9</c:v>
                </c:pt>
                <c:pt idx="3">
                  <c:v>39.1</c:v>
                </c:pt>
                <c:pt idx="4">
                  <c:v>38.2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'Figure 4'!$D$4</c:f>
              <c:strCache>
                <c:ptCount val="1"/>
                <c:pt idx="0">
                  <c:v>Extreme Poverty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0.029320987654321"/>
                  <c:y val="-0.03718048931866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029320987654321"/>
                  <c:y val="-0.03485670873624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0185185185185186"/>
                  <c:y val="-0.04182805048349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0231481481481483"/>
                  <c:y val="-0.03020914757141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0277777777777779"/>
                  <c:y val="-0.0348567087362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'Figure 4'!$B$5:$B$9</c:f>
              <c:strCache>
                <c:ptCount val="5"/>
                <c:pt idx="0">
                  <c:v>2000/01</c:v>
                </c:pt>
                <c:pt idx="1">
                  <c:v>2005/06</c:v>
                </c:pt>
                <c:pt idx="2">
                  <c:v>2010/11</c:v>
                </c:pt>
                <c:pt idx="3">
                  <c:v>2013/14</c:v>
                </c:pt>
                <c:pt idx="4">
                  <c:v>2016/17</c:v>
                </c:pt>
              </c:strCache>
            </c:strRef>
          </c:cat>
          <c:val>
            <c:numRef>
              <c:f>'Figure 4'!$D$5:$D$9</c:f>
              <c:numCache>
                <c:formatCode>0.0</c:formatCode>
                <c:ptCount val="5"/>
                <c:pt idx="0">
                  <c:v>40.0</c:v>
                </c:pt>
                <c:pt idx="1">
                  <c:v>35.8</c:v>
                </c:pt>
                <c:pt idx="2">
                  <c:v>24.1</c:v>
                </c:pt>
                <c:pt idx="3">
                  <c:v>16.3</c:v>
                </c:pt>
                <c:pt idx="4">
                  <c:v>16.0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2141710616"/>
        <c:axId val="-2141707208"/>
      </c:lineChart>
      <c:catAx>
        <c:axId val="-2141710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-2141707208"/>
        <c:crosses val="autoZero"/>
        <c:auto val="1"/>
        <c:lblAlgn val="ctr"/>
        <c:lblOffset val="100"/>
        <c:noMultiLvlLbl val="0"/>
      </c:catAx>
      <c:valAx>
        <c:axId val="-21417072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141710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0419811412462331"/>
          <c:y val="0.917659305222541"/>
          <c:w val="0.887735849056604"/>
          <c:h val="0.080669479494987"/>
        </c:manualLayout>
      </c:layout>
      <c:overlay val="0"/>
      <c:txPr>
        <a:bodyPr/>
        <a:lstStyle/>
        <a:p>
          <a:pPr>
            <a:defRPr sz="1500" b="1"/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Cambria" panose="02040503050406030204" pitchFamily="18" charset="0"/>
          <a:ea typeface="Cambria" panose="02040503050406030204" pitchFamily="18" charset="0"/>
        </a:defRPr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361111111111111"/>
          <c:y val="0.0628719802063194"/>
          <c:w val="0.927777777777778"/>
          <c:h val="0.8315172183855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'Figure 4'!$E$4</c:f>
              <c:strCache>
                <c:ptCount val="1"/>
                <c:pt idx="0">
                  <c:v>Gini Coefficient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'Figure 4'!$B$5:$B$9</c:f>
              <c:strCache>
                <c:ptCount val="5"/>
                <c:pt idx="0">
                  <c:v>2000/01</c:v>
                </c:pt>
                <c:pt idx="1">
                  <c:v>2005/06</c:v>
                </c:pt>
                <c:pt idx="2">
                  <c:v>2010/11</c:v>
                </c:pt>
                <c:pt idx="3">
                  <c:v>2013/14</c:v>
                </c:pt>
                <c:pt idx="4">
                  <c:v>2016/17</c:v>
                </c:pt>
              </c:strCache>
            </c:strRef>
          </c:cat>
          <c:val>
            <c:numRef>
              <c:f>'Figure 4'!$E$5:$E$9</c:f>
              <c:numCache>
                <c:formatCode>General</c:formatCode>
                <c:ptCount val="5"/>
                <c:pt idx="0">
                  <c:v>0.507</c:v>
                </c:pt>
                <c:pt idx="1">
                  <c:v>0.522</c:v>
                </c:pt>
                <c:pt idx="2">
                  <c:v>0.49</c:v>
                </c:pt>
                <c:pt idx="3">
                  <c:v>0.448</c:v>
                </c:pt>
                <c:pt idx="4">
                  <c:v>0.429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-2140794216"/>
        <c:axId val="-2140791208"/>
      </c:barChart>
      <c:catAx>
        <c:axId val="-214079421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2000" b="1"/>
            </a:pPr>
            <a:endParaRPr lang="en-US"/>
          </a:p>
        </c:txPr>
        <c:crossAx val="-2140791208"/>
        <c:crosses val="autoZero"/>
        <c:auto val="1"/>
        <c:lblAlgn val="ctr"/>
        <c:lblOffset val="100"/>
        <c:noMultiLvlLbl val="0"/>
      </c:catAx>
      <c:valAx>
        <c:axId val="-2140791208"/>
        <c:scaling>
          <c:orientation val="minMax"/>
          <c:min val="0.3"/>
        </c:scaling>
        <c:delete val="1"/>
        <c:axPos val="l"/>
        <c:numFmt formatCode="General" sourceLinked="1"/>
        <c:majorTickMark val="none"/>
        <c:minorTickMark val="none"/>
        <c:tickLblPos val="nextTo"/>
        <c:crossAx val="-21407942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2500" u="sng"/>
            </a:pPr>
            <a:r>
              <a:rPr lang="en-US" sz="2500" u="sng" dirty="0" smtClean="0"/>
              <a:t>Country / </a:t>
            </a:r>
            <a:r>
              <a:rPr lang="en-US" sz="2500" u="sng" baseline="0" dirty="0" smtClean="0"/>
              <a:t>Regional </a:t>
            </a:r>
            <a:r>
              <a:rPr lang="en-US" sz="2500" u="sng" baseline="0" dirty="0"/>
              <a:t>Comparison</a:t>
            </a:r>
            <a:endParaRPr lang="en-US" sz="2500" u="sng" dirty="0"/>
          </a:p>
        </c:rich>
      </c:tx>
      <c:layout>
        <c:manualLayout>
          <c:xMode val="edge"/>
          <c:yMode val="edge"/>
          <c:x val="0.235841162805041"/>
          <c:y val="0.00925925925925926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'Other Countries'!$B$4</c:f>
              <c:strCache>
                <c:ptCount val="1"/>
                <c:pt idx="0">
                  <c:v>Malawi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50.7%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51.5%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19.7%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21.4%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39.1%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38.2%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'Other Countries'!$C$3:$J$3</c:f>
              <c:strCache>
                <c:ptCount val="8"/>
                <c:pt idx="0">
                  <c:v>Malawi 2010/11</c:v>
                </c:pt>
                <c:pt idx="1">
                  <c:v>Malawi 2016/17</c:v>
                </c:pt>
                <c:pt idx="3">
                  <c:v>Uganda 2012/13</c:v>
                </c:pt>
                <c:pt idx="4">
                  <c:v>Uganda 2016/17</c:v>
                </c:pt>
                <c:pt idx="6">
                  <c:v>Rwanda 2013/14</c:v>
                </c:pt>
                <c:pt idx="7">
                  <c:v>Rwanda 2016/17</c:v>
                </c:pt>
              </c:strCache>
            </c:strRef>
          </c:cat>
          <c:val>
            <c:numRef>
              <c:f>'Other Countries'!$C$4:$J$4</c:f>
              <c:numCache>
                <c:formatCode>General</c:formatCode>
                <c:ptCount val="8"/>
                <c:pt idx="0">
                  <c:v>50.7</c:v>
                </c:pt>
                <c:pt idx="1">
                  <c:v>51.5</c:v>
                </c:pt>
                <c:pt idx="3">
                  <c:v>19.7</c:v>
                </c:pt>
                <c:pt idx="4">
                  <c:v>21.4</c:v>
                </c:pt>
                <c:pt idx="6">
                  <c:v>39.1</c:v>
                </c:pt>
                <c:pt idx="7">
                  <c:v>38.2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"/>
        <c:axId val="-2140740920"/>
        <c:axId val="-2140737944"/>
      </c:barChart>
      <c:catAx>
        <c:axId val="-214074092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-2140737944"/>
        <c:crosses val="autoZero"/>
        <c:auto val="1"/>
        <c:lblAlgn val="ctr"/>
        <c:lblOffset val="100"/>
        <c:noMultiLvlLbl val="0"/>
      </c:catAx>
      <c:valAx>
        <c:axId val="-21407379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1407409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 sz="2500" u="sng"/>
            </a:pPr>
            <a:r>
              <a:rPr lang="en-US" sz="2500" u="sng" baseline="0" dirty="0" smtClean="0"/>
              <a:t>Growth in Business and Employment</a:t>
            </a:r>
            <a:endParaRPr lang="en-US" sz="2500" u="sng" dirty="0"/>
          </a:p>
        </c:rich>
      </c:tx>
      <c:layout>
        <c:manualLayout>
          <c:xMode val="edge"/>
          <c:yMode val="edge"/>
          <c:x val="0.182514896552358"/>
          <c:y val="0.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75095822994424E-5"/>
          <c:y val="0.225383858267717"/>
          <c:w val="0.999844980835401"/>
          <c:h val="0.6109744094488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Bussiness!$G$22</c:f>
              <c:strCache>
                <c:ptCount val="1"/>
                <c:pt idx="0">
                  <c:v>2011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5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Bussiness!$F$23:$F$24</c:f>
              <c:strCache>
                <c:ptCount val="2"/>
                <c:pt idx="0">
                  <c:v>Businesses</c:v>
                </c:pt>
                <c:pt idx="1">
                  <c:v>Employment</c:v>
                </c:pt>
              </c:strCache>
            </c:strRef>
          </c:cat>
          <c:val>
            <c:numRef>
              <c:f>Bussiness!$G$23:$G$24</c:f>
              <c:numCache>
                <c:formatCode>_(* #,##0_);_(* \(#,##0\);_(* "-"??_);_(@_)</c:formatCode>
                <c:ptCount val="2"/>
                <c:pt idx="0">
                  <c:v>119252.0</c:v>
                </c:pt>
                <c:pt idx="1">
                  <c:v>264648.0</c:v>
                </c:pt>
              </c:numCache>
            </c:numRef>
          </c:val>
        </c:ser>
        <c:ser>
          <c:idx val="1"/>
          <c:order val="1"/>
          <c:tx>
            <c:strRef>
              <c:f>Bussiness!$H$22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5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Bussiness!$F$23:$F$24</c:f>
              <c:strCache>
                <c:ptCount val="2"/>
                <c:pt idx="0">
                  <c:v>Businesses</c:v>
                </c:pt>
                <c:pt idx="1">
                  <c:v>Employment</c:v>
                </c:pt>
              </c:strCache>
            </c:strRef>
          </c:cat>
          <c:val>
            <c:numRef>
              <c:f>Bussiness!$H$23:$H$24</c:f>
              <c:numCache>
                <c:formatCode>_(* #,##0_);_(* \(#,##0\);_(* "-"??_);_(@_)</c:formatCode>
                <c:ptCount val="2"/>
                <c:pt idx="0">
                  <c:v>148376.0</c:v>
                </c:pt>
                <c:pt idx="1">
                  <c:v>355883.0</c:v>
                </c:pt>
              </c:numCache>
            </c:numRef>
          </c:val>
        </c:ser>
        <c:ser>
          <c:idx val="2"/>
          <c:order val="2"/>
          <c:tx>
            <c:strRef>
              <c:f>Bussiness!$I$22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5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Bussiness!$F$23:$F$24</c:f>
              <c:strCache>
                <c:ptCount val="2"/>
                <c:pt idx="0">
                  <c:v>Businesses</c:v>
                </c:pt>
                <c:pt idx="1">
                  <c:v>Employment</c:v>
                </c:pt>
              </c:strCache>
            </c:strRef>
          </c:cat>
          <c:val>
            <c:numRef>
              <c:f>Bussiness!$I$23:$I$24</c:f>
              <c:numCache>
                <c:formatCode>_(* #,##0_);_(* \(#,##0\);_(* "-"??_);_(@_)</c:formatCode>
                <c:ptCount val="2"/>
                <c:pt idx="0">
                  <c:v>183867.0</c:v>
                </c:pt>
                <c:pt idx="1">
                  <c:v>466206.0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-2144014600"/>
        <c:axId val="-2144017768"/>
      </c:barChart>
      <c:catAx>
        <c:axId val="-2144014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-2144017768"/>
        <c:crosses val="autoZero"/>
        <c:auto val="1"/>
        <c:lblAlgn val="ctr"/>
        <c:lblOffset val="100"/>
        <c:noMultiLvlLbl val="0"/>
      </c:catAx>
      <c:valAx>
        <c:axId val="-2144017768"/>
        <c:scaling>
          <c:orientation val="minMax"/>
        </c:scaling>
        <c:delete val="1"/>
        <c:axPos val="l"/>
        <c:numFmt formatCode="_(* #,##0_);_(* \(#,##0\);_(* &quot;-&quot;??_);_(@_)" sourceLinked="1"/>
        <c:majorTickMark val="out"/>
        <c:minorTickMark val="none"/>
        <c:tickLblPos val="nextTo"/>
        <c:crossAx val="-214401460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80041991880194"/>
          <c:y val="0.934303125349597"/>
          <c:w val="0.666946483566937"/>
          <c:h val="0.0651986730825313"/>
        </c:manualLayout>
      </c:layout>
      <c:overlay val="0"/>
      <c:txPr>
        <a:bodyPr/>
        <a:lstStyle/>
        <a:p>
          <a:pPr>
            <a:defRPr sz="1800" b="1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694871472293"/>
          <c:y val="0.0"/>
          <c:w val="0.751889240391802"/>
          <c:h val="1.0"/>
        </c:manualLayout>
      </c:layout>
      <c:pie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0.0758882327209098"/>
                  <c:y val="-0.116278433945757"/>
                </c:manualLayout>
              </c:layout>
              <c:spPr/>
              <c:txPr>
                <a:bodyPr/>
                <a:lstStyle/>
                <a:p>
                  <a:pPr>
                    <a:defRPr sz="1500" b="1"/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02263156167979"/>
                  <c:y val="0.002389909594634"/>
                </c:manualLayout>
              </c:layout>
              <c:spPr/>
              <c:txPr>
                <a:bodyPr/>
                <a:lstStyle/>
                <a:p>
                  <a:pPr>
                    <a:defRPr sz="1500" b="1"/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Sheet1!$O$48:$O$49</c:f>
              <c:strCache>
                <c:ptCount val="2"/>
                <c:pt idx="0">
                  <c:v>Non Farm</c:v>
                </c:pt>
                <c:pt idx="1">
                  <c:v>Farm based</c:v>
                </c:pt>
              </c:strCache>
            </c:strRef>
          </c:cat>
          <c:val>
            <c:numRef>
              <c:f>Sheet1!$P$48:$P$49</c:f>
              <c:numCache>
                <c:formatCode>_(* #,##0_);_(* \(#,##0\);_(* "-"??_);_(@_)</c:formatCode>
                <c:ptCount val="2"/>
                <c:pt idx="0">
                  <c:v>166058.0</c:v>
                </c:pt>
                <c:pt idx="1">
                  <c:v>40132.0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500" b="1" u="sng"/>
            </a:pPr>
            <a:r>
              <a:rPr lang="en-US" sz="2500" b="1" u="sng"/>
              <a:t>Share</a:t>
            </a:r>
            <a:r>
              <a:rPr lang="en-US" sz="2500" b="1" u="sng" baseline="0"/>
              <a:t> of New Jobs by Industry  </a:t>
            </a:r>
            <a:endParaRPr lang="en-US" sz="2500" b="1" u="sng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045582333780413"/>
          <c:y val="0.101193291733278"/>
          <c:w val="0.948247698924057"/>
          <c:h val="0.776728932785756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Sheet1!$I$31:$I$51</c:f>
              <c:strCache>
                <c:ptCount val="21"/>
                <c:pt idx="0">
                  <c:v>Construction</c:v>
                </c:pt>
                <c:pt idx="1">
                  <c:v>Manufacturing</c:v>
                </c:pt>
                <c:pt idx="2">
                  <c:v>Accommodation &amp; food </c:v>
                </c:pt>
                <c:pt idx="3">
                  <c:v>Transportationa &amp; storage</c:v>
                </c:pt>
                <c:pt idx="4">
                  <c:v>Mining</c:v>
                </c:pt>
                <c:pt idx="5">
                  <c:v>Administrative </c:v>
                </c:pt>
                <c:pt idx="6">
                  <c:v>Other services</c:v>
                </c:pt>
                <c:pt idx="7">
                  <c:v>Activities of households</c:v>
                </c:pt>
                <c:pt idx="8">
                  <c:v>Extraterritorial organizatIons</c:v>
                </c:pt>
                <c:pt idx="9">
                  <c:v>Finance &amp; insurance</c:v>
                </c:pt>
                <c:pt idx="10">
                  <c:v>Wholesale &amp; retail </c:v>
                </c:pt>
                <c:pt idx="11">
                  <c:v>Public administration</c:v>
                </c:pt>
                <c:pt idx="12">
                  <c:v>ICT</c:v>
                </c:pt>
                <c:pt idx="13">
                  <c:v>Professional &amp; Scientific</c:v>
                </c:pt>
                <c:pt idx="14">
                  <c:v>Real estate </c:v>
                </c:pt>
                <c:pt idx="15">
                  <c:v>Human health </c:v>
                </c:pt>
                <c:pt idx="16">
                  <c:v>Arts, entertainment</c:v>
                </c:pt>
                <c:pt idx="17">
                  <c:v>Water &amp; gas</c:v>
                </c:pt>
                <c:pt idx="18">
                  <c:v>Agriculture, forestry, fishing</c:v>
                </c:pt>
                <c:pt idx="19">
                  <c:v>Education</c:v>
                </c:pt>
                <c:pt idx="20">
                  <c:v>Electricity, gas, air condition</c:v>
                </c:pt>
              </c:strCache>
            </c:strRef>
          </c:cat>
          <c:val>
            <c:numRef>
              <c:f>Sheet1!$J$31:$J$51</c:f>
              <c:numCache>
                <c:formatCode>0.0%</c:formatCode>
                <c:ptCount val="21"/>
                <c:pt idx="0">
                  <c:v>0.253026415021134</c:v>
                </c:pt>
                <c:pt idx="1">
                  <c:v>0.205679581161989</c:v>
                </c:pt>
                <c:pt idx="2">
                  <c:v>0.125473702589123</c:v>
                </c:pt>
                <c:pt idx="3">
                  <c:v>0.0928711694824421</c:v>
                </c:pt>
                <c:pt idx="4">
                  <c:v>0.0713396361114412</c:v>
                </c:pt>
                <c:pt idx="5">
                  <c:v>0.069109847494659</c:v>
                </c:pt>
                <c:pt idx="6">
                  <c:v>0.064350415515824</c:v>
                </c:pt>
                <c:pt idx="7">
                  <c:v>0.0499445898069494</c:v>
                </c:pt>
                <c:pt idx="8">
                  <c:v>0.0363788262738888</c:v>
                </c:pt>
                <c:pt idx="9">
                  <c:v>0.0291947839244966</c:v>
                </c:pt>
                <c:pt idx="10">
                  <c:v>0.0247379231241165</c:v>
                </c:pt>
                <c:pt idx="11">
                  <c:v>0.019879632086018</c:v>
                </c:pt>
                <c:pt idx="12">
                  <c:v>0.0126303987351441</c:v>
                </c:pt>
                <c:pt idx="13">
                  <c:v>0.00505423409048473</c:v>
                </c:pt>
                <c:pt idx="14">
                  <c:v>6.1690338256798E-5</c:v>
                </c:pt>
                <c:pt idx="15">
                  <c:v>-0.00314690175784896</c:v>
                </c:pt>
                <c:pt idx="16">
                  <c:v>-0.00425832304748787</c:v>
                </c:pt>
                <c:pt idx="17">
                  <c:v>-0.00685360457249277</c:v>
                </c:pt>
                <c:pt idx="18">
                  <c:v>-0.0111101680735439</c:v>
                </c:pt>
                <c:pt idx="19">
                  <c:v>-0.0171656170658544</c:v>
                </c:pt>
                <c:pt idx="20">
                  <c:v>-0.0171952500006062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7997128"/>
        <c:axId val="-2074527512"/>
      </c:barChart>
      <c:catAx>
        <c:axId val="-211799712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-2074527512"/>
        <c:crosses val="autoZero"/>
        <c:auto val="1"/>
        <c:lblAlgn val="ctr"/>
        <c:lblOffset val="100"/>
        <c:noMultiLvlLbl val="0"/>
      </c:catAx>
      <c:valAx>
        <c:axId val="-2074527512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-211799712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420748591260216"/>
          <c:y val="0.0327912656751239"/>
          <c:w val="0.927777777777778"/>
          <c:h val="0.7387521872265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Improvement!$D$21</c:f>
              <c:strCache>
                <c:ptCount val="1"/>
                <c:pt idx="0">
                  <c:v>2006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3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Improvement!$E$20:$J$20</c:f>
              <c:strCache>
                <c:ptCount val="6"/>
                <c:pt idx="0">
                  <c:v>Access to internet</c:v>
                </c:pt>
                <c:pt idx="1">
                  <c:v>Cement Floor in Home</c:v>
                </c:pt>
                <c:pt idx="2">
                  <c:v>Acces to Electricity</c:v>
                </c:pt>
                <c:pt idx="3">
                  <c:v>Metal Sheet Roof</c:v>
                </c:pt>
                <c:pt idx="4">
                  <c:v>Ownership of Mobile phones</c:v>
                </c:pt>
                <c:pt idx="5">
                  <c:v>Improved Sanitation</c:v>
                </c:pt>
              </c:strCache>
            </c:strRef>
          </c:cat>
          <c:val>
            <c:numRef>
              <c:f>Improvement!$E$21:$J$21</c:f>
              <c:numCache>
                <c:formatCode>0</c:formatCode>
                <c:ptCount val="6"/>
                <c:pt idx="1">
                  <c:v>13.3</c:v>
                </c:pt>
                <c:pt idx="2">
                  <c:v>4.3</c:v>
                </c:pt>
                <c:pt idx="3">
                  <c:v>43.7</c:v>
                </c:pt>
                <c:pt idx="4">
                  <c:v>6.2</c:v>
                </c:pt>
                <c:pt idx="5">
                  <c:v>58.5</c:v>
                </c:pt>
              </c:numCache>
            </c:numRef>
          </c:val>
        </c:ser>
        <c:ser>
          <c:idx val="1"/>
          <c:order val="1"/>
          <c:tx>
            <c:strRef>
              <c:f>Improvement!$D$22</c:f>
              <c:strCache>
                <c:ptCount val="1"/>
                <c:pt idx="0">
                  <c:v>2011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3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Improvement!$E$20:$J$20</c:f>
              <c:strCache>
                <c:ptCount val="6"/>
                <c:pt idx="0">
                  <c:v>Access to internet</c:v>
                </c:pt>
                <c:pt idx="1">
                  <c:v>Cement Floor in Home</c:v>
                </c:pt>
                <c:pt idx="2">
                  <c:v>Acces to Electricity</c:v>
                </c:pt>
                <c:pt idx="3">
                  <c:v>Metal Sheet Roof</c:v>
                </c:pt>
                <c:pt idx="4">
                  <c:v>Ownership of Mobile phones</c:v>
                </c:pt>
                <c:pt idx="5">
                  <c:v>Improved Sanitation</c:v>
                </c:pt>
              </c:strCache>
            </c:strRef>
          </c:cat>
          <c:val>
            <c:numRef>
              <c:f>Improvement!$E$22:$J$22</c:f>
              <c:numCache>
                <c:formatCode>0</c:formatCode>
                <c:ptCount val="6"/>
                <c:pt idx="0">
                  <c:v>3.7</c:v>
                </c:pt>
                <c:pt idx="1">
                  <c:v>17.1</c:v>
                </c:pt>
                <c:pt idx="2">
                  <c:v>11.1</c:v>
                </c:pt>
                <c:pt idx="3">
                  <c:v>54.4</c:v>
                </c:pt>
                <c:pt idx="4">
                  <c:v>45.2</c:v>
                </c:pt>
                <c:pt idx="5">
                  <c:v>74.5</c:v>
                </c:pt>
              </c:numCache>
            </c:numRef>
          </c:val>
        </c:ser>
        <c:ser>
          <c:idx val="2"/>
          <c:order val="2"/>
          <c:tx>
            <c:strRef>
              <c:f>Improvement!$D$23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3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Improvement!$E$20:$J$20</c:f>
              <c:strCache>
                <c:ptCount val="6"/>
                <c:pt idx="0">
                  <c:v>Access to internet</c:v>
                </c:pt>
                <c:pt idx="1">
                  <c:v>Cement Floor in Home</c:v>
                </c:pt>
                <c:pt idx="2">
                  <c:v>Acces to Electricity</c:v>
                </c:pt>
                <c:pt idx="3">
                  <c:v>Metal Sheet Roof</c:v>
                </c:pt>
                <c:pt idx="4">
                  <c:v>Ownership of Mobile phones</c:v>
                </c:pt>
                <c:pt idx="5">
                  <c:v>Improved Sanitation</c:v>
                </c:pt>
              </c:strCache>
            </c:strRef>
          </c:cat>
          <c:val>
            <c:numRef>
              <c:f>Improvement!$E$23:$J$23</c:f>
              <c:numCache>
                <c:formatCode>0</c:formatCode>
                <c:ptCount val="6"/>
                <c:pt idx="0">
                  <c:v>9.3</c:v>
                </c:pt>
                <c:pt idx="1">
                  <c:v>21.1</c:v>
                </c:pt>
                <c:pt idx="2">
                  <c:v>21.5</c:v>
                </c:pt>
                <c:pt idx="3">
                  <c:v>61.1</c:v>
                </c:pt>
                <c:pt idx="4">
                  <c:v>63.6</c:v>
                </c:pt>
                <c:pt idx="5">
                  <c:v>83.4</c:v>
                </c:pt>
              </c:numCache>
            </c:numRef>
          </c:val>
        </c:ser>
        <c:ser>
          <c:idx val="3"/>
          <c:order val="3"/>
          <c:tx>
            <c:strRef>
              <c:f>Improvement!$D$24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3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Improvement!$E$20:$J$20</c:f>
              <c:strCache>
                <c:ptCount val="6"/>
                <c:pt idx="0">
                  <c:v>Access to internet</c:v>
                </c:pt>
                <c:pt idx="1">
                  <c:v>Cement Floor in Home</c:v>
                </c:pt>
                <c:pt idx="2">
                  <c:v>Acces to Electricity</c:v>
                </c:pt>
                <c:pt idx="3">
                  <c:v>Metal Sheet Roof</c:v>
                </c:pt>
                <c:pt idx="4">
                  <c:v>Ownership of Mobile phones</c:v>
                </c:pt>
                <c:pt idx="5">
                  <c:v>Improved Sanitation</c:v>
                </c:pt>
              </c:strCache>
            </c:strRef>
          </c:cat>
          <c:val>
            <c:numRef>
              <c:f>Improvement!$E$24:$J$24</c:f>
              <c:numCache>
                <c:formatCode>0</c:formatCode>
                <c:ptCount val="6"/>
                <c:pt idx="0">
                  <c:v>17.2</c:v>
                </c:pt>
                <c:pt idx="1">
                  <c:v>25.8</c:v>
                </c:pt>
                <c:pt idx="2">
                  <c:v>34.4</c:v>
                </c:pt>
                <c:pt idx="3">
                  <c:v>67.3</c:v>
                </c:pt>
                <c:pt idx="4">
                  <c:v>66.9</c:v>
                </c:pt>
                <c:pt idx="5">
                  <c:v>86.2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50"/>
        <c:overlap val="-5"/>
        <c:axId val="-2142560536"/>
        <c:axId val="-2142557368"/>
      </c:barChart>
      <c:catAx>
        <c:axId val="-214256053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300" b="1"/>
            </a:pPr>
            <a:endParaRPr lang="en-US"/>
          </a:p>
        </c:txPr>
        <c:crossAx val="-2142557368"/>
        <c:crosses val="autoZero"/>
        <c:auto val="1"/>
        <c:lblAlgn val="ctr"/>
        <c:lblOffset val="100"/>
        <c:noMultiLvlLbl val="0"/>
      </c:catAx>
      <c:valAx>
        <c:axId val="-2142557368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-214256053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22169728783902"/>
          <c:y val="0.884259259259259"/>
          <c:w val="0.3012807134048"/>
          <c:h val="0.0929764508603091"/>
        </c:manualLayout>
      </c:layout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u="sng"/>
            </a:pPr>
            <a:r>
              <a:rPr lang="en-US" u="sng" dirty="0"/>
              <a:t>Education Attendance</a:t>
            </a:r>
          </a:p>
        </c:rich>
      </c:tx>
      <c:layout>
        <c:manualLayout>
          <c:xMode val="edge"/>
          <c:yMode val="edge"/>
          <c:x val="0.262362204724409"/>
          <c:y val="0.0046296296296296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989502742740721"/>
          <c:y val="0.197888465288022"/>
          <c:w val="0.860188284373852"/>
          <c:h val="0.497903124452203"/>
        </c:manualLayout>
      </c:layout>
      <c:lineChart>
        <c:grouping val="standard"/>
        <c:varyColors val="0"/>
        <c:ser>
          <c:idx val="0"/>
          <c:order val="0"/>
          <c:tx>
            <c:strRef>
              <c:f>Stagnation!$C$5</c:f>
              <c:strCache>
                <c:ptCount val="1"/>
                <c:pt idx="0">
                  <c:v>Net attendence primary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0.0444444444444444"/>
                  <c:y val="-0.05555555555555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0361111111111112"/>
                  <c:y val="-0.05555555555555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0416666666666667"/>
                  <c:y val="-0.05555555555555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0416666666666668"/>
                  <c:y val="-0.06018518518518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Stagnation!$D$4:$G$4</c:f>
              <c:numCache>
                <c:formatCode>General</c:formatCode>
                <c:ptCount val="4"/>
                <c:pt idx="0">
                  <c:v>2006.0</c:v>
                </c:pt>
                <c:pt idx="1">
                  <c:v>2011.0</c:v>
                </c:pt>
                <c:pt idx="2">
                  <c:v>2014.0</c:v>
                </c:pt>
                <c:pt idx="3">
                  <c:v>2017.0</c:v>
                </c:pt>
              </c:numCache>
            </c:numRef>
          </c:cat>
          <c:val>
            <c:numRef>
              <c:f>Stagnation!$D$5:$G$5</c:f>
              <c:numCache>
                <c:formatCode>General</c:formatCode>
                <c:ptCount val="4"/>
                <c:pt idx="0">
                  <c:v>86.6</c:v>
                </c:pt>
                <c:pt idx="1">
                  <c:v>89.6</c:v>
                </c:pt>
                <c:pt idx="2">
                  <c:v>87.9</c:v>
                </c:pt>
                <c:pt idx="3">
                  <c:v>87.6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Stagnation!$C$6</c:f>
              <c:strCache>
                <c:ptCount val="1"/>
                <c:pt idx="0">
                  <c:v>Net attendance secondary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0.0333333333333333"/>
                  <c:y val="-0.07407407407407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0361111111111112"/>
                  <c:y val="-0.0509259259259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0527777777777778"/>
                  <c:y val="-0.05092592592592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0611111111111112"/>
                  <c:y val="-0.06018518518518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Stagnation!$D$4:$G$4</c:f>
              <c:numCache>
                <c:formatCode>General</c:formatCode>
                <c:ptCount val="4"/>
                <c:pt idx="0">
                  <c:v>2006.0</c:v>
                </c:pt>
                <c:pt idx="1">
                  <c:v>2011.0</c:v>
                </c:pt>
                <c:pt idx="2">
                  <c:v>2014.0</c:v>
                </c:pt>
                <c:pt idx="3">
                  <c:v>2017.0</c:v>
                </c:pt>
              </c:numCache>
            </c:numRef>
          </c:cat>
          <c:val>
            <c:numRef>
              <c:f>Stagnation!$D$6:$G$6</c:f>
              <c:numCache>
                <c:formatCode>General</c:formatCode>
                <c:ptCount val="4"/>
                <c:pt idx="0">
                  <c:v>10.4</c:v>
                </c:pt>
                <c:pt idx="1">
                  <c:v>17.8</c:v>
                </c:pt>
                <c:pt idx="2">
                  <c:v>23.0</c:v>
                </c:pt>
                <c:pt idx="3">
                  <c:v>23.2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42517688"/>
        <c:axId val="-2142514680"/>
      </c:lineChart>
      <c:catAx>
        <c:axId val="-2142517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-2142514680"/>
        <c:crosses val="autoZero"/>
        <c:auto val="1"/>
        <c:lblAlgn val="ctr"/>
        <c:lblOffset val="100"/>
        <c:noMultiLvlLbl val="0"/>
      </c:catAx>
      <c:valAx>
        <c:axId val="-2142514680"/>
        <c:scaling>
          <c:orientation val="minMax"/>
          <c:max val="100.0"/>
        </c:scaling>
        <c:delete val="1"/>
        <c:axPos val="l"/>
        <c:numFmt formatCode="General" sourceLinked="1"/>
        <c:majorTickMark val="none"/>
        <c:minorTickMark val="none"/>
        <c:tickLblPos val="nextTo"/>
        <c:crossAx val="-214251768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u="sng"/>
            </a:pPr>
            <a:r>
              <a:rPr lang="en-US" u="sng" dirty="0"/>
              <a:t>% of </a:t>
            </a:r>
            <a:r>
              <a:rPr lang="en-US" u="sng" dirty="0" smtClean="0"/>
              <a:t>HH </a:t>
            </a:r>
            <a:r>
              <a:rPr lang="en-US" u="sng" dirty="0"/>
              <a:t>with Savings Accounts</a:t>
            </a:r>
          </a:p>
        </c:rich>
      </c:tx>
      <c:layout>
        <c:manualLayout>
          <c:xMode val="edge"/>
          <c:yMode val="edge"/>
          <c:x val="0.18133530183727"/>
          <c:y val="0.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444444444444444"/>
          <c:y val="0.169444444444444"/>
          <c:w val="0.927777777777778"/>
          <c:h val="0.719367162438028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Stagnation!$C$19:$C$22</c:f>
              <c:numCache>
                <c:formatCode>General</c:formatCode>
                <c:ptCount val="4"/>
                <c:pt idx="0">
                  <c:v>2006.0</c:v>
                </c:pt>
                <c:pt idx="1">
                  <c:v>2011.0</c:v>
                </c:pt>
                <c:pt idx="2">
                  <c:v>2014.0</c:v>
                </c:pt>
                <c:pt idx="3">
                  <c:v>2017.0</c:v>
                </c:pt>
              </c:numCache>
            </c:numRef>
          </c:cat>
          <c:val>
            <c:numRef>
              <c:f>Stagnation!$D$19:$D$22</c:f>
              <c:numCache>
                <c:formatCode>General</c:formatCode>
                <c:ptCount val="4"/>
                <c:pt idx="0">
                  <c:v>18.9</c:v>
                </c:pt>
                <c:pt idx="1">
                  <c:v>36.1</c:v>
                </c:pt>
                <c:pt idx="2">
                  <c:v>54.1</c:v>
                </c:pt>
                <c:pt idx="3">
                  <c:v>54.7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-2142483032"/>
        <c:axId val="-2142470616"/>
      </c:barChart>
      <c:catAx>
        <c:axId val="-2142483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-2142470616"/>
        <c:crosses val="autoZero"/>
        <c:auto val="1"/>
        <c:lblAlgn val="ctr"/>
        <c:lblOffset val="100"/>
        <c:noMultiLvlLbl val="0"/>
      </c:catAx>
      <c:valAx>
        <c:axId val="-21424706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-21424830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  <c:txPr>
        <a:bodyPr/>
        <a:lstStyle/>
        <a:p>
          <a:pPr>
            <a:defRPr u="sng"/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Stagnation!$C$7</c:f>
              <c:strCache>
                <c:ptCount val="1"/>
                <c:pt idx="0">
                  <c:v>Literacy rate (15-24 years)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0.0728754566479402"/>
                  <c:y val="-0.07407407407407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0728754566479402"/>
                  <c:y val="-0.06944444444444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0699604383820225"/>
                  <c:y val="-0.05555555555555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0612153835842698"/>
                  <c:y val="-0.06018518518518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Stagnation!$D$4:$G$4</c:f>
              <c:numCache>
                <c:formatCode>General</c:formatCode>
                <c:ptCount val="4"/>
                <c:pt idx="0">
                  <c:v>2006.0</c:v>
                </c:pt>
                <c:pt idx="1">
                  <c:v>2011.0</c:v>
                </c:pt>
                <c:pt idx="2">
                  <c:v>2014.0</c:v>
                </c:pt>
                <c:pt idx="3">
                  <c:v>2017.0</c:v>
                </c:pt>
              </c:numCache>
            </c:numRef>
          </c:cat>
          <c:val>
            <c:numRef>
              <c:f>Stagnation!$D$7:$G$7</c:f>
              <c:numCache>
                <c:formatCode>General</c:formatCode>
                <c:ptCount val="4"/>
                <c:pt idx="0">
                  <c:v>76.9</c:v>
                </c:pt>
                <c:pt idx="1">
                  <c:v>83.1</c:v>
                </c:pt>
                <c:pt idx="2">
                  <c:v>86.2</c:v>
                </c:pt>
                <c:pt idx="3">
                  <c:v>86.5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42439496"/>
        <c:axId val="-2142436488"/>
      </c:lineChart>
      <c:catAx>
        <c:axId val="-2142439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-2142436488"/>
        <c:crosses val="autoZero"/>
        <c:auto val="1"/>
        <c:lblAlgn val="ctr"/>
        <c:lblOffset val="100"/>
        <c:noMultiLvlLbl val="0"/>
      </c:catAx>
      <c:valAx>
        <c:axId val="-2142436488"/>
        <c:scaling>
          <c:orientation val="minMax"/>
          <c:min val="76.0"/>
        </c:scaling>
        <c:delete val="1"/>
        <c:axPos val="l"/>
        <c:numFmt formatCode="General" sourceLinked="1"/>
        <c:majorTickMark val="none"/>
        <c:minorTickMark val="none"/>
        <c:tickLblPos val="nextTo"/>
        <c:crossAx val="-21424394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u="sng"/>
            </a:pPr>
            <a:r>
              <a:rPr lang="en-US" u="sng" dirty="0"/>
              <a:t>% of Households Owning a TV set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Stagnation!$C$9</c:f>
              <c:strCache>
                <c:ptCount val="1"/>
                <c:pt idx="0">
                  <c:v>Owning a TV set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Stagnation!$D$4:$G$4</c:f>
              <c:numCache>
                <c:formatCode>General</c:formatCode>
                <c:ptCount val="4"/>
                <c:pt idx="0">
                  <c:v>2006.0</c:v>
                </c:pt>
                <c:pt idx="1">
                  <c:v>2011.0</c:v>
                </c:pt>
                <c:pt idx="2">
                  <c:v>2014.0</c:v>
                </c:pt>
                <c:pt idx="3">
                  <c:v>2017.0</c:v>
                </c:pt>
              </c:numCache>
            </c:numRef>
          </c:cat>
          <c:val>
            <c:numRef>
              <c:f>Stagnation!$D$9:$G$9</c:f>
              <c:numCache>
                <c:formatCode>General</c:formatCode>
                <c:ptCount val="4"/>
                <c:pt idx="0">
                  <c:v>2.4</c:v>
                </c:pt>
                <c:pt idx="1">
                  <c:v>6.4</c:v>
                </c:pt>
                <c:pt idx="2">
                  <c:v>9.9</c:v>
                </c:pt>
                <c:pt idx="3">
                  <c:v>10.4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-2142414248"/>
        <c:axId val="-2142406488"/>
      </c:barChart>
      <c:catAx>
        <c:axId val="-2142414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-2142406488"/>
        <c:crosses val="autoZero"/>
        <c:auto val="1"/>
        <c:lblAlgn val="ctr"/>
        <c:lblOffset val="100"/>
        <c:noMultiLvlLbl val="0"/>
      </c:catAx>
      <c:valAx>
        <c:axId val="-214240648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-21424142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0.12564</cdr:x>
      <cdr:y>0.06509</cdr:y>
    </cdr:from>
    <cdr:to>
      <cdr:x>0.87949</cdr:x>
      <cdr:y>0.1107</cdr:y>
    </cdr:to>
    <cdr:sp macro="" textlink="">
      <cdr:nvSpPr>
        <cdr:cNvPr id="2" name="Right Brace 1"/>
        <cdr:cNvSpPr/>
      </cdr:nvSpPr>
      <cdr:spPr>
        <a:xfrm xmlns:a="http://schemas.openxmlformats.org/drawingml/2006/main" rot="16200000">
          <a:off x="3652190" y="-2369955"/>
          <a:ext cx="237858" cy="5656678"/>
        </a:xfrm>
        <a:prstGeom xmlns:a="http://schemas.openxmlformats.org/drawingml/2006/main" prst="rightBrace">
          <a:avLst/>
        </a:prstGeom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0.26304</cdr:x>
      <cdr:y>0.36593</cdr:y>
    </cdr:from>
    <cdr:to>
      <cdr:x>0.35828</cdr:x>
      <cdr:y>0.53312</cdr:y>
    </cdr:to>
    <cdr:sp macro="" textlink="">
      <cdr:nvSpPr>
        <cdr:cNvPr id="2" name="Oval 1"/>
        <cdr:cNvSpPr/>
      </cdr:nvSpPr>
      <cdr:spPr>
        <a:xfrm xmlns:a="http://schemas.openxmlformats.org/drawingml/2006/main">
          <a:off x="2231887" y="2232277"/>
          <a:ext cx="808097" cy="1019921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6">
            <a:lumMod val="20000"/>
            <a:lumOff val="80000"/>
          </a:schemeClr>
        </a:solidFill>
        <a:ln xmlns:a="http://schemas.openxmlformats.org/drawingml/2006/main">
          <a:solidFill>
            <a:schemeClr val="accent3">
              <a:lumMod val="5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r>
            <a:rPr lang="en-US" sz="1100" b="1" dirty="0" smtClean="0">
              <a:solidFill>
                <a:schemeClr val="tx1"/>
              </a:solidFill>
              <a:effectLst/>
              <a:latin typeface="Times New Roman"/>
              <a:ea typeface="+mn-ea"/>
              <a:cs typeface="Times New Roman"/>
            </a:rPr>
            <a:t>23.9% </a:t>
          </a:r>
          <a:endParaRPr lang="en-US" sz="1100" b="1" dirty="0">
            <a:solidFill>
              <a:schemeClr val="tx1"/>
            </a:solidFill>
            <a:effectLst/>
            <a:latin typeface="Times New Roman"/>
            <a:ea typeface="+mn-ea"/>
            <a:cs typeface="Times New Roman"/>
          </a:endParaRPr>
        </a:p>
      </cdr:txBody>
    </cdr:sp>
  </cdr:relSizeAnchor>
  <cdr:relSizeAnchor xmlns:cdr="http://schemas.openxmlformats.org/drawingml/2006/chartDrawing">
    <cdr:from>
      <cdr:x>0.33787</cdr:x>
      <cdr:y>0.41325</cdr:y>
    </cdr:from>
    <cdr:to>
      <cdr:x>0.34694</cdr:x>
      <cdr:y>0.47634</cdr:y>
    </cdr:to>
    <cdr:sp macro="" textlink="">
      <cdr:nvSpPr>
        <cdr:cNvPr id="5" name="Striped Right Arrow 4"/>
        <cdr:cNvSpPr/>
      </cdr:nvSpPr>
      <cdr:spPr>
        <a:xfrm xmlns:a="http://schemas.openxmlformats.org/drawingml/2006/main" rot="16200000">
          <a:off x="2712905" y="2674884"/>
          <a:ext cx="384808" cy="76975"/>
        </a:xfrm>
        <a:prstGeom xmlns:a="http://schemas.openxmlformats.org/drawingml/2006/main" prst="stripedRightArrow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0.12844</cdr:x>
      <cdr:y>0.43735</cdr:y>
    </cdr:from>
    <cdr:to>
      <cdr:x>0.22367</cdr:x>
      <cdr:y>0.60454</cdr:y>
    </cdr:to>
    <cdr:sp macro="" textlink="">
      <cdr:nvSpPr>
        <cdr:cNvPr id="6" name="Oval 5"/>
        <cdr:cNvSpPr/>
      </cdr:nvSpPr>
      <cdr:spPr>
        <a:xfrm xmlns:a="http://schemas.openxmlformats.org/drawingml/2006/main">
          <a:off x="1089782" y="2667952"/>
          <a:ext cx="808097" cy="1019921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6">
            <a:lumMod val="20000"/>
            <a:lumOff val="80000"/>
          </a:schemeClr>
        </a:solidFill>
        <a:ln xmlns:a="http://schemas.openxmlformats.org/drawingml/2006/main">
          <a:solidFill>
            <a:schemeClr val="accent3">
              <a:lumMod val="5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 anchorCtr="0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dirty="0" smtClean="0">
              <a:solidFill>
                <a:schemeClr val="tx1"/>
              </a:solidFill>
              <a:effectLst/>
              <a:latin typeface="Times New Roman"/>
              <a:ea typeface="+mn-ea"/>
              <a:cs typeface="Times New Roman"/>
            </a:rPr>
            <a:t>24.4% </a:t>
          </a:r>
          <a:endParaRPr lang="en-US" sz="1100" b="1" dirty="0">
            <a:solidFill>
              <a:schemeClr val="tx1"/>
            </a:solidFill>
            <a:effectLst/>
            <a:latin typeface="Times New Roman"/>
            <a:ea typeface="+mn-ea"/>
            <a:cs typeface="Times New Roman"/>
          </a:endParaRPr>
        </a:p>
      </cdr:txBody>
    </cdr:sp>
  </cdr:relSizeAnchor>
  <cdr:relSizeAnchor xmlns:cdr="http://schemas.openxmlformats.org/drawingml/2006/chartDrawing">
    <cdr:from>
      <cdr:x>0.20553</cdr:x>
      <cdr:y>0.48783</cdr:y>
    </cdr:from>
    <cdr:to>
      <cdr:x>0.21461</cdr:x>
      <cdr:y>0.55091</cdr:y>
    </cdr:to>
    <cdr:sp macro="" textlink="">
      <cdr:nvSpPr>
        <cdr:cNvPr id="7" name="Striped Right Arrow 6"/>
        <cdr:cNvSpPr/>
      </cdr:nvSpPr>
      <cdr:spPr>
        <a:xfrm xmlns:a="http://schemas.openxmlformats.org/drawingml/2006/main" rot="16200000">
          <a:off x="1590039" y="3129803"/>
          <a:ext cx="384808" cy="76975"/>
        </a:xfrm>
        <a:prstGeom xmlns:a="http://schemas.openxmlformats.org/drawingml/2006/main" prst="stripedRightArrow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0.61823</cdr:x>
      <cdr:y>0.21968</cdr:y>
    </cdr:from>
    <cdr:to>
      <cdr:x>0.71347</cdr:x>
      <cdr:y>0.38688</cdr:y>
    </cdr:to>
    <cdr:sp macro="" textlink="">
      <cdr:nvSpPr>
        <cdr:cNvPr id="8" name="Oval 7"/>
        <cdr:cNvSpPr/>
      </cdr:nvSpPr>
      <cdr:spPr>
        <a:xfrm xmlns:a="http://schemas.openxmlformats.org/drawingml/2006/main">
          <a:off x="5245709" y="1340132"/>
          <a:ext cx="808097" cy="1019921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6">
            <a:lumMod val="20000"/>
            <a:lumOff val="80000"/>
          </a:schemeClr>
        </a:solidFill>
        <a:ln xmlns:a="http://schemas.openxmlformats.org/drawingml/2006/main">
          <a:solidFill>
            <a:schemeClr val="accent3">
              <a:lumMod val="5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 anchorCtr="0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dirty="0">
              <a:solidFill>
                <a:schemeClr val="tx1"/>
              </a:solidFill>
              <a:latin typeface="Times New Roman"/>
              <a:cs typeface="Times New Roman"/>
            </a:rPr>
            <a:t>3</a:t>
          </a:r>
          <a:r>
            <a:rPr lang="en-US" sz="1100" b="1" dirty="0" smtClean="0">
              <a:solidFill>
                <a:schemeClr val="tx1"/>
              </a:solidFill>
              <a:effectLst/>
              <a:latin typeface="Times New Roman"/>
              <a:ea typeface="+mn-ea"/>
              <a:cs typeface="Times New Roman"/>
            </a:rPr>
            <a:t>4.5% </a:t>
          </a:r>
          <a:endParaRPr lang="en-US" sz="1100" b="1" dirty="0">
            <a:solidFill>
              <a:schemeClr val="tx1"/>
            </a:solidFill>
            <a:effectLst/>
            <a:latin typeface="Times New Roman"/>
            <a:ea typeface="+mn-ea"/>
            <a:cs typeface="Times New Roman"/>
          </a:endParaRPr>
        </a:p>
      </cdr:txBody>
    </cdr:sp>
  </cdr:relSizeAnchor>
  <cdr:relSizeAnchor xmlns:cdr="http://schemas.openxmlformats.org/drawingml/2006/chartDrawing">
    <cdr:from>
      <cdr:x>0.74295</cdr:x>
      <cdr:y>0.10612</cdr:y>
    </cdr:from>
    <cdr:to>
      <cdr:x>0.83819</cdr:x>
      <cdr:y>0.27331</cdr:y>
    </cdr:to>
    <cdr:sp macro="" textlink="">
      <cdr:nvSpPr>
        <cdr:cNvPr id="9" name="Oval 8"/>
        <cdr:cNvSpPr/>
      </cdr:nvSpPr>
      <cdr:spPr>
        <a:xfrm xmlns:a="http://schemas.openxmlformats.org/drawingml/2006/main">
          <a:off x="6303930" y="647356"/>
          <a:ext cx="808097" cy="1019921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6">
            <a:lumMod val="20000"/>
            <a:lumOff val="80000"/>
          </a:schemeClr>
        </a:solidFill>
        <a:ln xmlns:a="http://schemas.openxmlformats.org/drawingml/2006/main">
          <a:solidFill>
            <a:schemeClr val="accent3">
              <a:lumMod val="5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 anchorCtr="0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dirty="0" smtClean="0">
              <a:solidFill>
                <a:schemeClr val="tx1"/>
              </a:solidFill>
              <a:latin typeface="Times New Roman"/>
              <a:cs typeface="Times New Roman"/>
            </a:rPr>
            <a:t>31.0</a:t>
          </a:r>
          <a:r>
            <a:rPr lang="en-US" sz="1100" b="1" dirty="0" smtClean="0">
              <a:solidFill>
                <a:schemeClr val="tx1"/>
              </a:solidFill>
              <a:effectLst/>
              <a:latin typeface="Times New Roman"/>
              <a:ea typeface="+mn-ea"/>
              <a:cs typeface="Times New Roman"/>
            </a:rPr>
            <a:t>% </a:t>
          </a:r>
          <a:endParaRPr lang="en-US" sz="1100" b="1" dirty="0">
            <a:solidFill>
              <a:schemeClr val="tx1"/>
            </a:solidFill>
            <a:effectLst/>
            <a:latin typeface="Times New Roman"/>
            <a:ea typeface="+mn-ea"/>
            <a:cs typeface="Times New Roman"/>
          </a:endParaRPr>
        </a:p>
      </cdr:txBody>
    </cdr:sp>
  </cdr:relSizeAnchor>
  <cdr:relSizeAnchor xmlns:cdr="http://schemas.openxmlformats.org/drawingml/2006/chartDrawing">
    <cdr:from>
      <cdr:x>0.69306</cdr:x>
      <cdr:y>0.26701</cdr:y>
    </cdr:from>
    <cdr:to>
      <cdr:x>0.70213</cdr:x>
      <cdr:y>0.33009</cdr:y>
    </cdr:to>
    <cdr:sp macro="" textlink="">
      <cdr:nvSpPr>
        <cdr:cNvPr id="10" name="Striped Right Arrow 9"/>
        <cdr:cNvSpPr/>
      </cdr:nvSpPr>
      <cdr:spPr>
        <a:xfrm xmlns:a="http://schemas.openxmlformats.org/drawingml/2006/main" rot="16200000">
          <a:off x="5726728" y="1782739"/>
          <a:ext cx="384808" cy="76975"/>
        </a:xfrm>
        <a:prstGeom xmlns:a="http://schemas.openxmlformats.org/drawingml/2006/main" prst="stripedRightArrow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0.81551</cdr:x>
      <cdr:y>0.15029</cdr:y>
    </cdr:from>
    <cdr:to>
      <cdr:x>0.82458</cdr:x>
      <cdr:y>0.21337</cdr:y>
    </cdr:to>
    <cdr:sp macro="" textlink="">
      <cdr:nvSpPr>
        <cdr:cNvPr id="11" name="Striped Right Arrow 10"/>
        <cdr:cNvSpPr/>
      </cdr:nvSpPr>
      <cdr:spPr>
        <a:xfrm xmlns:a="http://schemas.openxmlformats.org/drawingml/2006/main" rot="16200000">
          <a:off x="6765709" y="1070721"/>
          <a:ext cx="384808" cy="76975"/>
        </a:xfrm>
        <a:prstGeom xmlns:a="http://schemas.openxmlformats.org/drawingml/2006/main" prst="stripedRightArrow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0.49992</cdr:x>
      <cdr:y>0.08675</cdr:y>
    </cdr:from>
    <cdr:to>
      <cdr:x>0.73424</cdr:x>
      <cdr:y>0.93508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r="http://schemas.openxmlformats.org/officeDocument/2006/relationships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8BD52128-04D8-4123-B979-C476C7C327B9}"/>
            </a:ext>
          </a:extLst>
        </cdr:cNvPr>
        <cdr:cNvSpPr/>
      </cdr:nvSpPr>
      <cdr:spPr>
        <a:xfrm xmlns:a="http://schemas.openxmlformats.org/drawingml/2006/main">
          <a:off x="4261101" y="534198"/>
          <a:ext cx="1997166" cy="5224045"/>
        </a:xfrm>
        <a:prstGeom xmlns:a="http://schemas.openxmlformats.org/drawingml/2006/main" prst="rect">
          <a:avLst/>
        </a:prstGeom>
        <a:solidFill xmlns:a="http://schemas.openxmlformats.org/drawingml/2006/main">
          <a:srgbClr val="FFC000">
            <a:alpha val="20000"/>
          </a:srgbClr>
        </a:solidFill>
        <a:ln xmlns:a="http://schemas.openxmlformats.org/drawingml/2006/main" w="38100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0.75338</cdr:x>
      <cdr:y>0.70222</cdr:y>
    </cdr:from>
    <cdr:to>
      <cdr:x>0.96613</cdr:x>
      <cdr:y>0.74841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199975" y="4243191"/>
          <a:ext cx="1750876" cy="2790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0.78377</cdr:x>
      <cdr:y>0.67834</cdr:y>
    </cdr:from>
    <cdr:to>
      <cdr:x>0.91937</cdr:x>
      <cdr:y>0.73248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450108" y="4098929"/>
          <a:ext cx="1115942" cy="3271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600" b="1" dirty="0" smtClean="0">
              <a:solidFill>
                <a:srgbClr val="632523"/>
              </a:solidFill>
            </a:rPr>
            <a:t>EICV 5 </a:t>
          </a:r>
          <a:endParaRPr lang="en-US" sz="1600" b="1" dirty="0">
            <a:solidFill>
              <a:srgbClr val="632523"/>
            </a:solidFill>
          </a:endParaRPr>
        </a:p>
      </cdr:txBody>
    </cdr:sp>
  </cdr:relSizeAnchor>
  <cdr:relSizeAnchor xmlns:cdr="http://schemas.openxmlformats.org/drawingml/2006/chartDrawing">
    <cdr:from>
      <cdr:x>0.50088</cdr:x>
      <cdr:y>0.55618</cdr:y>
    </cdr:from>
    <cdr:to>
      <cdr:x>0.64349</cdr:x>
      <cdr:y>0.59554</cdr:y>
    </cdr:to>
    <cdr:sp macro="" textlink="">
      <cdr:nvSpPr>
        <cdr:cNvPr id="6" name="Right Brace 5"/>
        <cdr:cNvSpPr/>
      </cdr:nvSpPr>
      <cdr:spPr>
        <a:xfrm xmlns:a="http://schemas.openxmlformats.org/drawingml/2006/main" rot="16200000">
          <a:off x="4589920" y="2892823"/>
          <a:ext cx="237861" cy="1173665"/>
        </a:xfrm>
        <a:prstGeom xmlns:a="http://schemas.openxmlformats.org/drawingml/2006/main" prst="rightBrace">
          <a:avLst/>
        </a:prstGeom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0.20629</cdr:x>
      <cdr:y>0.30573</cdr:y>
    </cdr:from>
    <cdr:to>
      <cdr:x>0.3606</cdr:x>
      <cdr:y>0.3344</cdr:y>
    </cdr:to>
    <cdr:sp macro="" textlink="">
      <cdr:nvSpPr>
        <cdr:cNvPr id="7" name="Right Brace 6"/>
        <cdr:cNvSpPr/>
      </cdr:nvSpPr>
      <cdr:spPr>
        <a:xfrm xmlns:a="http://schemas.openxmlformats.org/drawingml/2006/main" rot="5400000">
          <a:off x="2246062" y="1299070"/>
          <a:ext cx="173190" cy="1269866"/>
        </a:xfrm>
        <a:prstGeom xmlns:a="http://schemas.openxmlformats.org/drawingml/2006/main" prst="rightBrace">
          <a:avLst/>
        </a:prstGeom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0.1774</cdr:x>
      <cdr:y>0.26158</cdr:y>
    </cdr:from>
    <cdr:to>
      <cdr:x>0.39015</cdr:x>
      <cdr:y>0.30937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459915" y="1580617"/>
          <a:ext cx="1750877" cy="2887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1" dirty="0" smtClean="0">
              <a:solidFill>
                <a:schemeClr val="accent2">
                  <a:lumMod val="50000"/>
                </a:schemeClr>
              </a:solidFill>
            </a:rPr>
            <a:t>EICV 3 </a:t>
          </a:r>
          <a:endParaRPr lang="en-US" sz="1600" b="1" dirty="0">
            <a:solidFill>
              <a:schemeClr val="accent2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0.49854</cdr:x>
      <cdr:y>0.59552</cdr:y>
    </cdr:from>
    <cdr:to>
      <cdr:x>0.64115</cdr:x>
      <cdr:y>0.64331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4102774" y="3598457"/>
          <a:ext cx="1173665" cy="2887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1" dirty="0" smtClean="0">
              <a:solidFill>
                <a:srgbClr val="632523"/>
              </a:solidFill>
            </a:rPr>
            <a:t>EICV 4 </a:t>
          </a:r>
          <a:endParaRPr lang="en-US" sz="1600" b="1" dirty="0">
            <a:solidFill>
              <a:srgbClr val="632523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B5D609-076D-A240-9232-4331E13A49E1}" type="datetimeFigureOut">
              <a:rPr lang="en-US" smtClean="0"/>
              <a:t>12/5/18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A3DF92-4F8F-A043-A36E-DA5798D79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2087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60DA46-F875-444C-A58D-E896B7C4AA81}" type="datetimeFigureOut">
              <a:rPr lang="en-US" smtClean="0"/>
              <a:t>12/5/18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4D74F7-FD02-1346-89FE-439F46034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859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D74F7-FD02-1346-89FE-439F4603450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81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3E1CC-EC1A-924A-914D-94A6722BB41A}" type="datetimeFigureOut">
              <a:rPr lang="en-US" smtClean="0"/>
              <a:t>12/5/18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6F4C6-0A12-B643-92B6-A9BF65A39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957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3E1CC-EC1A-924A-914D-94A6722BB41A}" type="datetimeFigureOut">
              <a:rPr lang="en-US" smtClean="0"/>
              <a:t>12/5/18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6F4C6-0A12-B643-92B6-A9BF65A39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281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3E1CC-EC1A-924A-914D-94A6722BB41A}" type="datetimeFigureOut">
              <a:rPr lang="en-US" smtClean="0"/>
              <a:t>12/5/18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6F4C6-0A12-B643-92B6-A9BF65A39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843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3E1CC-EC1A-924A-914D-94A6722BB41A}" type="datetimeFigureOut">
              <a:rPr lang="en-US" smtClean="0"/>
              <a:t>12/5/18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6F4C6-0A12-B643-92B6-A9BF65A39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053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3E1CC-EC1A-924A-914D-94A6722BB41A}" type="datetimeFigureOut">
              <a:rPr lang="en-US" smtClean="0"/>
              <a:t>12/5/18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6F4C6-0A12-B643-92B6-A9BF65A39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452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3E1CC-EC1A-924A-914D-94A6722BB41A}" type="datetimeFigureOut">
              <a:rPr lang="en-US" smtClean="0"/>
              <a:t>12/5/18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6F4C6-0A12-B643-92B6-A9BF65A39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106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3E1CC-EC1A-924A-914D-94A6722BB41A}" type="datetimeFigureOut">
              <a:rPr lang="en-US" smtClean="0"/>
              <a:t>12/5/18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6F4C6-0A12-B643-92B6-A9BF65A39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519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3E1CC-EC1A-924A-914D-94A6722BB41A}" type="datetimeFigureOut">
              <a:rPr lang="en-US" smtClean="0"/>
              <a:t>12/5/18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6F4C6-0A12-B643-92B6-A9BF65A39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6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3E1CC-EC1A-924A-914D-94A6722BB41A}" type="datetimeFigureOut">
              <a:rPr lang="en-US" smtClean="0"/>
              <a:t>12/5/18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6F4C6-0A12-B643-92B6-A9BF65A39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028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3E1CC-EC1A-924A-914D-94A6722BB41A}" type="datetimeFigureOut">
              <a:rPr lang="en-US" smtClean="0"/>
              <a:t>12/5/18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6F4C6-0A12-B643-92B6-A9BF65A39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38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3E1CC-EC1A-924A-914D-94A6722BB41A}" type="datetimeFigureOut">
              <a:rPr lang="en-US" smtClean="0"/>
              <a:t>12/5/18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6F4C6-0A12-B643-92B6-A9BF65A39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728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3E1CC-EC1A-924A-914D-94A6722BB41A}" type="datetimeFigureOut">
              <a:rPr lang="en-US" smtClean="0"/>
              <a:t>12/5/18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6F4C6-0A12-B643-92B6-A9BF65A39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335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4" Type="http://schemas.openxmlformats.org/officeDocument/2006/relationships/chart" Target="../charts/chart8.xml"/><Relationship Id="rId5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en-US" dirty="0" smtClean="0">
              <a:latin typeface="Gill Sans MT" panose="020B0502020104020203" pitchFamily="34" charset="0"/>
            </a:endParaRPr>
          </a:p>
          <a:p>
            <a:pPr marL="0" indent="0" algn="ctr">
              <a:buNone/>
            </a:pPr>
            <a:endParaRPr lang="en-US" dirty="0" smtClean="0">
              <a:latin typeface="Gill Sans MT" panose="020B0502020104020203" pitchFamily="34" charset="0"/>
            </a:endParaRPr>
          </a:p>
          <a:p>
            <a:pPr marL="0" indent="0" algn="ctr">
              <a:buNone/>
            </a:pPr>
            <a:endParaRPr lang="en-US" dirty="0" smtClean="0">
              <a:latin typeface="Gill Sans MT" panose="020B0502020104020203" pitchFamily="34" charset="0"/>
            </a:endParaRPr>
          </a:p>
          <a:p>
            <a:pPr marL="0" indent="0" algn="ctr">
              <a:buNone/>
            </a:pPr>
            <a:r>
              <a:rPr lang="en-US" sz="2800" b="1" dirty="0" smtClean="0">
                <a:latin typeface="Gill Sans MT" panose="020B0502020104020203" pitchFamily="34" charset="0"/>
              </a:rPr>
              <a:t>Fifth Integrated Household Living Conditions Survey</a:t>
            </a:r>
          </a:p>
          <a:p>
            <a:pPr marL="0" indent="0" algn="ctr">
              <a:buNone/>
            </a:pPr>
            <a:r>
              <a:rPr lang="en-US" sz="2800" b="1" dirty="0" smtClean="0">
                <a:latin typeface="Gill Sans MT" panose="020B0502020104020203" pitchFamily="34" charset="0"/>
              </a:rPr>
              <a:t>2016/17</a:t>
            </a:r>
          </a:p>
          <a:p>
            <a:pPr marL="0" indent="0" algn="ctr">
              <a:buNone/>
            </a:pPr>
            <a:endParaRPr lang="en-US" sz="2200" b="1" dirty="0" smtClean="0">
              <a:latin typeface="Gill Sans MT" panose="020B0502020104020203" pitchFamily="34" charset="0"/>
            </a:endParaRPr>
          </a:p>
          <a:p>
            <a:pPr marL="0" indent="0" algn="ctr">
              <a:buNone/>
            </a:pPr>
            <a:r>
              <a:rPr lang="en-US" sz="2600" b="1" dirty="0" smtClean="0">
                <a:latin typeface="Gill Sans MT" panose="020B0502020104020203" pitchFamily="34" charset="0"/>
              </a:rPr>
              <a:t>Official </a:t>
            </a:r>
            <a:r>
              <a:rPr lang="en-US" sz="2600" b="1" dirty="0" smtClean="0">
                <a:latin typeface="Gill Sans MT" panose="020B0502020104020203" pitchFamily="34" charset="0"/>
              </a:rPr>
              <a:t>Dissemination</a:t>
            </a:r>
            <a:endParaRPr lang="en-US" sz="2600" b="1" dirty="0">
              <a:latin typeface="Gill Sans MT" panose="020B0502020104020203" pitchFamily="34" charset="0"/>
            </a:endParaRPr>
          </a:p>
          <a:p>
            <a:pPr marL="0" indent="0" algn="ctr">
              <a:buNone/>
            </a:pPr>
            <a:endParaRPr lang="en-US" sz="1400" b="1" dirty="0" smtClean="0">
              <a:latin typeface="Gill Sans MT" panose="020B0502020104020203" pitchFamily="34" charset="0"/>
            </a:endParaRPr>
          </a:p>
          <a:p>
            <a:pPr marL="0" indent="0" algn="ctr">
              <a:buNone/>
            </a:pPr>
            <a:endParaRPr lang="en-US" sz="1800" b="1" dirty="0" smtClean="0">
              <a:latin typeface="Gill Sans MT" panose="020B0502020104020203" pitchFamily="34" charset="0"/>
            </a:endParaRPr>
          </a:p>
          <a:p>
            <a:pPr marL="0" indent="0" algn="ctr">
              <a:buNone/>
            </a:pPr>
            <a:endParaRPr lang="en-US" sz="1800" b="1" dirty="0">
              <a:latin typeface="Gill Sans MT" panose="020B0502020104020203" pitchFamily="34" charset="0"/>
            </a:endParaRPr>
          </a:p>
          <a:p>
            <a:pPr marL="0" indent="0" algn="ctr">
              <a:buNone/>
            </a:pPr>
            <a:r>
              <a:rPr lang="en-US" sz="2100" b="1" dirty="0" smtClean="0">
                <a:latin typeface="Gill Sans MT" panose="020B0502020104020203" pitchFamily="34" charset="0"/>
              </a:rPr>
              <a:t>National Institute of Statistics of Rwanda (NISR) </a:t>
            </a:r>
          </a:p>
          <a:p>
            <a:pPr marL="0" indent="0" algn="r">
              <a:buNone/>
            </a:pPr>
            <a:endParaRPr lang="en-US" sz="2400" dirty="0">
              <a:latin typeface="Gill Sans MT" panose="020B0502020104020203" pitchFamily="34" charset="0"/>
            </a:endParaRPr>
          </a:p>
          <a:p>
            <a:pPr marL="0" indent="0" algn="r">
              <a:buNone/>
            </a:pPr>
            <a:endParaRPr lang="en-US" sz="2400" dirty="0" smtClean="0">
              <a:latin typeface="Gill Sans MT" panose="020B0502020104020203" pitchFamily="34" charset="0"/>
            </a:endParaRPr>
          </a:p>
          <a:p>
            <a:pPr marL="0" indent="0" algn="r">
              <a:buNone/>
            </a:pPr>
            <a:r>
              <a:rPr lang="is-IS" sz="1500" b="1" i="1" dirty="0" smtClean="0">
                <a:latin typeface="Gill Sans MT" panose="020B0502020104020203" pitchFamily="34" charset="0"/>
              </a:rPr>
              <a:t>6</a:t>
            </a:r>
            <a:r>
              <a:rPr lang="is-IS" sz="1500" b="1" i="1" baseline="30000" dirty="0" smtClean="0">
                <a:latin typeface="Gill Sans MT" panose="020B0502020104020203" pitchFamily="34" charset="0"/>
              </a:rPr>
              <a:t>th</a:t>
            </a:r>
            <a:r>
              <a:rPr lang="is-IS" sz="1500" b="1" i="1" dirty="0" smtClean="0">
                <a:latin typeface="Gill Sans MT" panose="020B0502020104020203" pitchFamily="34" charset="0"/>
              </a:rPr>
              <a:t> December 2018</a:t>
            </a:r>
            <a:endParaRPr lang="en-GB" sz="1500" b="1" i="1" dirty="0">
              <a:latin typeface="Gill Sans MT" panose="020B0502020104020203" pitchFamily="34" charset="0"/>
            </a:endParaRPr>
          </a:p>
        </p:txBody>
      </p:sp>
      <p:pic>
        <p:nvPicPr>
          <p:cNvPr id="4" name="Picture 2" descr="emblemrwenvo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304800"/>
            <a:ext cx="1227953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Users\cnyirimanzi\Desktop\NISR LOGO\NISR Logo.png"/>
          <p:cNvPicPr>
            <a:picLocks noChangeAspect="1" noChangeArrowheads="1"/>
          </p:cNvPicPr>
          <p:nvPr/>
        </p:nvPicPr>
        <p:blipFill>
          <a:blip r:embed="rId3" cstate="print"/>
          <a:srcRect l="6329" r="5063"/>
          <a:stretch>
            <a:fillRect/>
          </a:stretch>
        </p:blipFill>
        <p:spPr bwMode="auto">
          <a:xfrm>
            <a:off x="7696200" y="304800"/>
            <a:ext cx="1118296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44148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457200" y="195406"/>
            <a:ext cx="8229600" cy="55510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u="sng" dirty="0" smtClean="0"/>
              <a:t>Households Improving Living Conditions (%)</a:t>
            </a:r>
            <a:endParaRPr lang="en-US" b="1" u="sng" dirty="0"/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3193928"/>
              </p:ext>
            </p:extLst>
          </p:nvPr>
        </p:nvGraphicFramePr>
        <p:xfrm>
          <a:off x="665293" y="1164103"/>
          <a:ext cx="7817194" cy="49738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6908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1334400"/>
              </p:ext>
            </p:extLst>
          </p:nvPr>
        </p:nvGraphicFramePr>
        <p:xfrm>
          <a:off x="327087" y="771916"/>
          <a:ext cx="4040484" cy="2926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1398797"/>
              </p:ext>
            </p:extLst>
          </p:nvPr>
        </p:nvGraphicFramePr>
        <p:xfrm>
          <a:off x="4152319" y="771916"/>
          <a:ext cx="4572000" cy="2307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1048520"/>
              </p:ext>
            </p:extLst>
          </p:nvPr>
        </p:nvGraphicFramePr>
        <p:xfrm>
          <a:off x="4367571" y="3698413"/>
          <a:ext cx="435674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94719" y="21409"/>
            <a:ext cx="8229600" cy="57651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000" b="1" u="sng" dirty="0" smtClean="0"/>
              <a:t>Some </a:t>
            </a:r>
            <a:r>
              <a:rPr lang="en-US" sz="3000" b="1" u="sng" dirty="0"/>
              <a:t>S</a:t>
            </a:r>
            <a:r>
              <a:rPr lang="en-US" sz="3000" b="1" u="sng" dirty="0" smtClean="0"/>
              <a:t>tagnating </a:t>
            </a:r>
            <a:r>
              <a:rPr lang="en-US" sz="3000" b="1" u="sng" dirty="0"/>
              <a:t>A</a:t>
            </a:r>
            <a:r>
              <a:rPr lang="en-US" sz="3000" b="1" u="sng" dirty="0" smtClean="0"/>
              <a:t>reas</a:t>
            </a:r>
            <a:endParaRPr lang="en-US" sz="3000" b="1" u="sng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4856073"/>
              </p:ext>
            </p:extLst>
          </p:nvPr>
        </p:nvGraphicFramePr>
        <p:xfrm>
          <a:off x="153923" y="3752777"/>
          <a:ext cx="4213648" cy="2688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87513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62F8C8D6-2A76-42F3-8D34-EC1193A15D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2844251"/>
              </p:ext>
            </p:extLst>
          </p:nvPr>
        </p:nvGraphicFramePr>
        <p:xfrm>
          <a:off x="327087" y="173194"/>
          <a:ext cx="8523497" cy="6158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81064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620818"/>
              </p:ext>
            </p:extLst>
          </p:nvPr>
        </p:nvGraphicFramePr>
        <p:xfrm>
          <a:off x="457200" y="423362"/>
          <a:ext cx="8229599" cy="6042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ight Brace 9"/>
          <p:cNvSpPr/>
          <p:nvPr/>
        </p:nvSpPr>
        <p:spPr>
          <a:xfrm rot="16200000">
            <a:off x="7359435" y="3858476"/>
            <a:ext cx="211688" cy="1115942"/>
          </a:xfrm>
          <a:prstGeom prst="righ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017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57200" y="195406"/>
            <a:ext cx="8229600" cy="68980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b="1" u="sng" dirty="0" smtClean="0"/>
              <a:t>Inflation</a:t>
            </a:r>
            <a:endParaRPr lang="en-US" sz="4000" b="1" u="sng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id="{7F7B6AF7-AB1C-44AF-BAF5-CDD2C4EE37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9286747"/>
              </p:ext>
            </p:extLst>
          </p:nvPr>
        </p:nvGraphicFramePr>
        <p:xfrm>
          <a:off x="457200" y="1077651"/>
          <a:ext cx="8229600" cy="5330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628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2836450"/>
              </p:ext>
            </p:extLst>
          </p:nvPr>
        </p:nvGraphicFramePr>
        <p:xfrm>
          <a:off x="442531" y="327144"/>
          <a:ext cx="8427294" cy="6138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29797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1533911"/>
              </p:ext>
            </p:extLst>
          </p:nvPr>
        </p:nvGraphicFramePr>
        <p:xfrm>
          <a:off x="588437" y="495665"/>
          <a:ext cx="7525797" cy="5731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39874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1951744"/>
              </p:ext>
            </p:extLst>
          </p:nvPr>
        </p:nvGraphicFramePr>
        <p:xfrm>
          <a:off x="846577" y="712019"/>
          <a:ext cx="7676920" cy="552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54917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57200" y="195406"/>
            <a:ext cx="8229600" cy="53585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b="1" u="sng" dirty="0" smtClean="0"/>
              <a:t>Poverty and Extreme Poverty</a:t>
            </a:r>
            <a:endParaRPr lang="en-US" sz="3600" b="1" u="sng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5048992"/>
              </p:ext>
            </p:extLst>
          </p:nvPr>
        </p:nvGraphicFramePr>
        <p:xfrm>
          <a:off x="457200" y="923701"/>
          <a:ext cx="8229600" cy="5465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27902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57200" y="195406"/>
            <a:ext cx="8229600" cy="53585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b="1" u="sng" dirty="0" smtClean="0"/>
              <a:t>Poverty Map Rwanda</a:t>
            </a:r>
            <a:endParaRPr lang="en-US" sz="3600" b="1" u="sn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95342"/>
            <a:ext cx="8325850" cy="586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867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 smtClean="0">
                <a:latin typeface="Gill Sans MT" panose="020B0502020104020203" pitchFamily="34" charset="0"/>
              </a:rPr>
              <a:t>Outlines </a:t>
            </a:r>
            <a:endParaRPr lang="en-GB" b="1" u="sng" dirty="0"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latin typeface="Gill Sans MT" panose="020B0502020104020203" pitchFamily="34" charset="0"/>
            </a:endParaRPr>
          </a:p>
          <a:p>
            <a:r>
              <a:rPr lang="en-US" dirty="0" smtClean="0">
                <a:latin typeface="Gill Sans MT" panose="020B0502020104020203" pitchFamily="34" charset="0"/>
              </a:rPr>
              <a:t>Context</a:t>
            </a:r>
          </a:p>
          <a:p>
            <a:pPr marL="0" indent="0">
              <a:buNone/>
            </a:pPr>
            <a:endParaRPr lang="en-US" dirty="0" smtClean="0">
              <a:latin typeface="Gill Sans MT" panose="020B0502020104020203" pitchFamily="34" charset="0"/>
            </a:endParaRPr>
          </a:p>
          <a:p>
            <a:r>
              <a:rPr lang="en-US" dirty="0" smtClean="0">
                <a:latin typeface="Gill Sans MT" panose="020B0502020104020203" pitchFamily="34" charset="0"/>
              </a:rPr>
              <a:t>Key Findings</a:t>
            </a:r>
          </a:p>
          <a:p>
            <a:pPr marL="0" indent="0">
              <a:buNone/>
            </a:pPr>
            <a:r>
              <a:rPr lang="en-US" dirty="0" smtClean="0">
                <a:latin typeface="Gill Sans MT" panose="020B0502020104020203" pitchFamily="34" charset="0"/>
              </a:rPr>
              <a:t> </a:t>
            </a:r>
          </a:p>
          <a:p>
            <a:r>
              <a:rPr lang="en-US" dirty="0" smtClean="0">
                <a:latin typeface="Gill Sans MT" panose="020B0502020104020203" pitchFamily="34" charset="0"/>
              </a:rPr>
              <a:t>Conclusion and Policy Perspective</a:t>
            </a:r>
            <a:endParaRPr lang="en-GB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802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6837651"/>
              </p:ext>
            </p:extLst>
          </p:nvPr>
        </p:nvGraphicFramePr>
        <p:xfrm>
          <a:off x="437950" y="437974"/>
          <a:ext cx="7839276" cy="6087885"/>
        </p:xfrm>
        <a:graphic>
          <a:graphicData uri="http://schemas.openxmlformats.org/drawingml/2006/table">
            <a:tbl>
              <a:tblPr/>
              <a:tblGrid>
                <a:gridCol w="441084"/>
                <a:gridCol w="1503698"/>
                <a:gridCol w="1503698"/>
                <a:gridCol w="1223007"/>
                <a:gridCol w="441084"/>
                <a:gridCol w="1223007"/>
                <a:gridCol w="1503698"/>
              </a:tblGrid>
              <a:tr h="357292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2200" b="1" i="0" u="sng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District Poverty Ranking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729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No.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District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Poverty (%)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No.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District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Poverty (%)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2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30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Nyamasheke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69.3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Bugesera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40.3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292"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29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Gisagara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55.6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Huye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40.2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292"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28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Rulindo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54.2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Ruhango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38.0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292"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27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Karongi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52.7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Ngoma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37.8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292"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26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Nyaruguru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52.4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Rubavu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35.7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292"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25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Burera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49.8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Gicumbi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34.7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292"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24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Rutsiro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49.5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Gakenke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34.2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292"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23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Nyamagabe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48.6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Rusizi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33.5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292"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22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Ngororero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47.7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Muhanga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32.6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29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21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Nyabihu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46.8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Kayonza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26.7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292"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20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Nyanza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46.5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Kamonyi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22.3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2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19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Nyagatare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44.8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Rwamagana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18.9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29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18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Kirehe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44.6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Gasabo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15.8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2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17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Gatsibo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42.1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Nyarugenge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11.8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2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16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Musanze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40.7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Kicukiro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11.4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8865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57200" y="195406"/>
            <a:ext cx="8229600" cy="53585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b="1" u="sng" dirty="0" smtClean="0"/>
              <a:t>Extreme Poverty Map Rwanda</a:t>
            </a:r>
            <a:endParaRPr lang="en-US" sz="3600" b="1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890" y="930455"/>
            <a:ext cx="8336910" cy="587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94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2900282"/>
              </p:ext>
            </p:extLst>
          </p:nvPr>
        </p:nvGraphicFramePr>
        <p:xfrm>
          <a:off x="306565" y="262786"/>
          <a:ext cx="7919021" cy="5817473"/>
        </p:xfrm>
        <a:graphic>
          <a:graphicData uri="http://schemas.openxmlformats.org/drawingml/2006/table">
            <a:tbl>
              <a:tblPr/>
              <a:tblGrid>
                <a:gridCol w="358631"/>
                <a:gridCol w="1222607"/>
                <a:gridCol w="2216993"/>
                <a:gridCol w="994386"/>
                <a:gridCol w="407536"/>
                <a:gridCol w="1088727"/>
                <a:gridCol w="1630141"/>
              </a:tblGrid>
              <a:tr h="341013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2200" b="1" i="0" u="sng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District Extreme Poverty Ranking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1013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No.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District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Extreme Poverty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No.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District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Extreme Poverty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0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30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Nyamasheke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41.5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Nyanza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16.0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013"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29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Nyaruguru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28.1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Ruhango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15.0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013"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28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Gisagara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25.6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Rubavu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14.6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013"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27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Rutsiro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24.4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Ngoma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14.0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013"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26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Rulindo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23.2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Muhanga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13.8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013"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25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Karongi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21.3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Gicumbi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13.4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013"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24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Ngororero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20.8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Gakenke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13.1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013"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23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Nyagatare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20.1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Huye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12.9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013"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22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Burera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19.9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Rusizi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12.8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01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21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Gatsibo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18.8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Kamonyi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8.7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013"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20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Kirehe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18.5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Kayonza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8.5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0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19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Musanze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18.1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Rwamagana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4.8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01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18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Nyabihu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18.0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Nyarugenge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4.6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0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17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Bugesera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17.8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Gasabo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4.5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2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16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Nyamagabe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17.7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Kicukiro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3.5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2741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57200" y="195406"/>
            <a:ext cx="8229600" cy="53585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b="1" u="sng" dirty="0" smtClean="0"/>
              <a:t>Inequality (</a:t>
            </a:r>
            <a:r>
              <a:rPr lang="en-US" sz="3600" b="1" u="sng" dirty="0" err="1" smtClean="0"/>
              <a:t>Gini</a:t>
            </a:r>
            <a:r>
              <a:rPr lang="en-US" sz="3600" b="1" u="sng" dirty="0" smtClean="0"/>
              <a:t> Coefficient)</a:t>
            </a:r>
            <a:endParaRPr lang="en-US" sz="3600" b="1" u="sng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250531"/>
              </p:ext>
            </p:extLst>
          </p:nvPr>
        </p:nvGraphicFramePr>
        <p:xfrm>
          <a:off x="808097" y="1039164"/>
          <a:ext cx="7696159" cy="5272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80126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544944"/>
              </p:ext>
            </p:extLst>
          </p:nvPr>
        </p:nvGraphicFramePr>
        <p:xfrm>
          <a:off x="634934" y="1308577"/>
          <a:ext cx="8051866" cy="5122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230925"/>
            <a:ext cx="8229600" cy="101843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1700" b="1" dirty="0" smtClean="0"/>
              <a:t>The 2016/17 drought (shock) was experienced by many countries in the region. A few countries however monitor poverty regularly, among them is Uganda and Malawi. Below is a comparison of the effect on poverty. While poverty increased slightly in both, it reduced slightly in Rwanda. The reduction in Rwanda is not statistically significant.</a:t>
            </a:r>
            <a:endParaRPr lang="en-US" sz="1700" b="1" dirty="0"/>
          </a:p>
        </p:txBody>
      </p:sp>
    </p:spTree>
    <p:extLst>
      <p:ext uri="{BB962C8B-B14F-4D97-AF65-F5344CB8AC3E}">
        <p14:creationId xmlns:p14="http://schemas.microsoft.com/office/powerpoint/2010/main" val="2963067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8186"/>
            <a:ext cx="8229600" cy="715365"/>
          </a:xfrm>
        </p:spPr>
        <p:txBody>
          <a:bodyPr>
            <a:normAutofit/>
          </a:bodyPr>
          <a:lstStyle/>
          <a:p>
            <a:r>
              <a:rPr lang="en-US" sz="3600" b="1" u="sng" dirty="0" smtClean="0"/>
              <a:t>Conclusion</a:t>
            </a:r>
            <a:endParaRPr lang="en-US" sz="36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9334"/>
            <a:ext cx="8229600" cy="467176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000" dirty="0" smtClean="0"/>
              <a:t>Overall, EICV5 results allow us to have a comprehensive understanding of changes in living conditions of Rwandans including poverty since 2014.</a:t>
            </a:r>
          </a:p>
          <a:p>
            <a:pPr marL="0" indent="0" algn="just">
              <a:buNone/>
            </a:pPr>
            <a:endParaRPr lang="en-US" sz="2000" dirty="0" smtClean="0"/>
          </a:p>
          <a:p>
            <a:pPr marL="0" indent="0" algn="just">
              <a:buNone/>
            </a:pPr>
            <a:r>
              <a:rPr lang="en-US" sz="2000" dirty="0" smtClean="0"/>
              <a:t>From the results, we see that most livelihood dimensions continue to improve; from demographics, housing conditions, economic activity, access to electricity and technology among others.</a:t>
            </a:r>
          </a:p>
          <a:p>
            <a:pPr marL="0" indent="0" algn="just">
              <a:buNone/>
            </a:pPr>
            <a:endParaRPr lang="en-US" sz="2000" dirty="0"/>
          </a:p>
          <a:p>
            <a:pPr marL="0" indent="0" algn="just">
              <a:buNone/>
            </a:pPr>
            <a:r>
              <a:rPr lang="en-US" sz="2000" dirty="0" smtClean="0"/>
              <a:t>Some few but key livelihood dimensions like education are stagnating.</a:t>
            </a:r>
          </a:p>
          <a:p>
            <a:pPr marL="0" indent="0" algn="just">
              <a:buNone/>
            </a:pPr>
            <a:endParaRPr lang="en-US" sz="2000" dirty="0" smtClean="0"/>
          </a:p>
          <a:p>
            <a:pPr marL="0" indent="0" algn="just">
              <a:buNone/>
            </a:pPr>
            <a:r>
              <a:rPr lang="en-US" sz="2000" dirty="0" smtClean="0"/>
              <a:t>However, a substantial number of Rwanda’s households experienced shocks (drought, high food prices and others) before and during the survey period.</a:t>
            </a:r>
          </a:p>
          <a:p>
            <a:pPr marL="0" indent="0" algn="just">
              <a:buNone/>
            </a:pPr>
            <a:endParaRPr lang="en-US" sz="2000" dirty="0"/>
          </a:p>
          <a:p>
            <a:pPr marL="0" indent="0" algn="just">
              <a:buNone/>
            </a:pPr>
            <a:r>
              <a:rPr lang="en-US" sz="2000" dirty="0" smtClean="0"/>
              <a:t>Poverty and extreme poverty did not reduce significantly.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9944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8186"/>
            <a:ext cx="8229600" cy="715365"/>
          </a:xfrm>
        </p:spPr>
        <p:txBody>
          <a:bodyPr>
            <a:normAutofit/>
          </a:bodyPr>
          <a:lstStyle/>
          <a:p>
            <a:r>
              <a:rPr lang="en-US" sz="3600" b="1" u="sng" dirty="0" smtClean="0"/>
              <a:t>Policy Perspective</a:t>
            </a:r>
            <a:endParaRPr lang="en-US" sz="36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4908"/>
            <a:ext cx="8229600" cy="306584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800" dirty="0" smtClean="0"/>
              <a:t>There is need to put in place mechanisms that mitigate potential shocks specifically economic and those related to climate change.</a:t>
            </a:r>
          </a:p>
          <a:p>
            <a:pPr marL="0" indent="0" algn="just">
              <a:buNone/>
            </a:pPr>
            <a:endParaRPr lang="en-US" sz="2800" dirty="0"/>
          </a:p>
          <a:p>
            <a:pPr marL="0" indent="0" algn="just">
              <a:buNone/>
            </a:pPr>
            <a:r>
              <a:rPr lang="en-US" sz="2800" dirty="0" smtClean="0"/>
              <a:t>There is also need to strengthen social protection safety nets that support households affected by shocks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45994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13266"/>
            <a:ext cx="8229600" cy="94895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000" b="1" dirty="0" smtClean="0"/>
              <a:t>Thank You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1091830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Context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9427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/>
              <a:t>This is the fifth EICV following previous ones in 2001, 2006, 2011 and </a:t>
            </a:r>
            <a:r>
              <a:rPr lang="en-US" dirty="0" smtClean="0"/>
              <a:t>2014.</a:t>
            </a:r>
          </a:p>
          <a:p>
            <a:pPr algn="just"/>
            <a:endParaRPr lang="en-US" dirty="0"/>
          </a:p>
          <a:p>
            <a:pPr algn="just"/>
            <a:r>
              <a:rPr lang="en-US" dirty="0" smtClean="0"/>
              <a:t>Covers poverty trends and wide scope of living conditions </a:t>
            </a:r>
            <a:r>
              <a:rPr lang="en-US" dirty="0" smtClean="0"/>
              <a:t>statistics.</a:t>
            </a:r>
            <a:endParaRPr lang="en-US" dirty="0" smtClean="0"/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Quite instrumental in understanding poverty dimensions and useful in guiding policy towards poverty reduction.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Done every three years.</a:t>
            </a:r>
          </a:p>
        </p:txBody>
      </p:sp>
    </p:spTree>
    <p:extLst>
      <p:ext uri="{BB962C8B-B14F-4D97-AF65-F5344CB8AC3E}">
        <p14:creationId xmlns:p14="http://schemas.microsoft.com/office/powerpoint/2010/main" val="1982936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3379"/>
            <a:ext cx="8229600" cy="6000293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en-US" sz="4000" b="1" u="sng" dirty="0" smtClean="0"/>
              <a:t>Details on poverty and living conditions</a:t>
            </a:r>
          </a:p>
          <a:p>
            <a:pPr marL="0" indent="0" algn="just">
              <a:buNone/>
            </a:pPr>
            <a:endParaRPr lang="en-US" sz="4000" b="1" u="sng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en-US" sz="4000" dirty="0" smtClean="0"/>
              <a:t>Rwanda Poverty Profile Report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4000" dirty="0"/>
              <a:t>Rwanda Poverty Panel Report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4000" dirty="0"/>
              <a:t>VUP Panel Report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4000" dirty="0"/>
              <a:t>Multidimensional Poverty Report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4000" dirty="0"/>
              <a:t>Multidimensional Child Poverty Report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4000" dirty="0"/>
              <a:t>Gender Thematic Report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4000" dirty="0"/>
              <a:t>Youth Thematic Report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4000" dirty="0"/>
              <a:t>Economic Activity Thematic Report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4000" dirty="0"/>
              <a:t>Education Thematic Report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4000" dirty="0"/>
              <a:t>Utility and Amenities Thematic Report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4000" dirty="0" smtClean="0"/>
              <a:t>Environment and </a:t>
            </a:r>
            <a:r>
              <a:rPr lang="en-US" sz="4000" dirty="0"/>
              <a:t>Natural Resources Thematic Report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4000" dirty="0"/>
              <a:t>Main Indicators </a:t>
            </a:r>
            <a:r>
              <a:rPr lang="en-US" sz="4000" dirty="0" smtClean="0"/>
              <a:t>Report</a:t>
            </a:r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en-US" b="1" i="1" dirty="0" smtClean="0">
                <a:solidFill>
                  <a:srgbClr val="660066"/>
                </a:solidFill>
              </a:rPr>
              <a:t>With details for districts and rural/urban statistics</a:t>
            </a:r>
            <a:endParaRPr lang="en-US" b="1" i="1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289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Key Dimensions of Poverty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Food availability </a:t>
            </a:r>
          </a:p>
          <a:p>
            <a:pPr lvl="1"/>
            <a:r>
              <a:rPr lang="en-US" dirty="0" smtClean="0"/>
              <a:t>(Production)</a:t>
            </a:r>
          </a:p>
          <a:p>
            <a:endParaRPr lang="en-US" dirty="0" smtClean="0"/>
          </a:p>
          <a:p>
            <a:r>
              <a:rPr lang="en-US" dirty="0" smtClean="0"/>
              <a:t>Food accessibility </a:t>
            </a:r>
          </a:p>
          <a:p>
            <a:pPr lvl="1"/>
            <a:r>
              <a:rPr lang="en-US" dirty="0" smtClean="0"/>
              <a:t>(Price and inflation)</a:t>
            </a:r>
          </a:p>
          <a:p>
            <a:endParaRPr lang="en-US" dirty="0" smtClean="0"/>
          </a:p>
          <a:p>
            <a:r>
              <a:rPr lang="en-US" dirty="0" smtClean="0"/>
              <a:t>Other necessities and their price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b="1" i="1" dirty="0" smtClean="0"/>
              <a:t>Favorable social-economic environment</a:t>
            </a:r>
            <a:endParaRPr lang="en-US" b="1" i="1" dirty="0"/>
          </a:p>
        </p:txBody>
      </p:sp>
      <p:sp>
        <p:nvSpPr>
          <p:cNvPr id="8" name="Right Bracket 7"/>
          <p:cNvSpPr/>
          <p:nvPr/>
        </p:nvSpPr>
        <p:spPr>
          <a:xfrm>
            <a:off x="3664169" y="2248285"/>
            <a:ext cx="1240857" cy="1386929"/>
          </a:xfrm>
          <a:prstGeom prst="righ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094801" y="2600178"/>
            <a:ext cx="2437914" cy="45106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About 70% weight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62517" y="4650481"/>
            <a:ext cx="2437914" cy="45106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About 30% weight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937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57200" y="195406"/>
            <a:ext cx="8229600" cy="6898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u="sng" dirty="0" smtClean="0"/>
              <a:t>GDP Per Capita (Current US$)</a:t>
            </a:r>
            <a:endParaRPr lang="en-US" b="1" u="sng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1839164"/>
              </p:ext>
            </p:extLst>
          </p:nvPr>
        </p:nvGraphicFramePr>
        <p:xfrm>
          <a:off x="769615" y="1039164"/>
          <a:ext cx="7503757" cy="5215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097204" y="1039164"/>
            <a:ext cx="4675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Average Growth 7.5% per Year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54233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8132258"/>
              </p:ext>
            </p:extLst>
          </p:nvPr>
        </p:nvGraphicFramePr>
        <p:xfrm>
          <a:off x="346326" y="346388"/>
          <a:ext cx="8485017" cy="6100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 1"/>
          <p:cNvSpPr/>
          <p:nvPr/>
        </p:nvSpPr>
        <p:spPr>
          <a:xfrm>
            <a:off x="569333" y="6446664"/>
            <a:ext cx="5956100" cy="26899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13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13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i="1" dirty="0" smtClean="0">
                <a:solidFill>
                  <a:srgbClr val="000000"/>
                </a:solidFill>
              </a:rPr>
              <a:t>NISR Establishment Census 2011, 2014 &amp; 2017.</a:t>
            </a:r>
            <a:endParaRPr lang="en-US" b="1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04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2920"/>
          </a:xfrm>
        </p:spPr>
        <p:txBody>
          <a:bodyPr>
            <a:noAutofit/>
          </a:bodyPr>
          <a:lstStyle/>
          <a:p>
            <a:r>
              <a:rPr lang="en-US" sz="3000" b="1" i="1" u="sng" dirty="0" smtClean="0"/>
              <a:t>Net Jobs Created between 2017 and 2018</a:t>
            </a:r>
            <a:endParaRPr lang="en-US" sz="3000" b="1" i="1" u="sng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5395585" y="1417638"/>
            <a:ext cx="3291215" cy="4708525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Total Jobs: 	206,190</a:t>
            </a:r>
          </a:p>
          <a:p>
            <a:endParaRPr lang="en-US" b="1" dirty="0"/>
          </a:p>
          <a:p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Non Farm Jobs: 166,058</a:t>
            </a:r>
          </a:p>
          <a:p>
            <a:endParaRPr lang="en-US" b="1" dirty="0" smtClean="0"/>
          </a:p>
          <a:p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Farm Jobs: 	40,132</a:t>
            </a:r>
            <a:endParaRPr lang="en-US" b="1" dirty="0"/>
          </a:p>
        </p:txBody>
      </p:sp>
      <p:graphicFrame>
        <p:nvGraphicFramePr>
          <p:cNvPr id="5" name="Char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623521"/>
              </p:ext>
            </p:extLst>
          </p:nvPr>
        </p:nvGraphicFramePr>
        <p:xfrm>
          <a:off x="173248" y="1597490"/>
          <a:ext cx="5222337" cy="3850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angle 9"/>
          <p:cNvSpPr/>
          <p:nvPr/>
        </p:nvSpPr>
        <p:spPr>
          <a:xfrm>
            <a:off x="457200" y="6126163"/>
            <a:ext cx="39677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/>
              <a:t>Source: Labor force surveys 2017 - 2018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785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02" y="6175485"/>
            <a:ext cx="8229600" cy="379582"/>
          </a:xfrm>
        </p:spPr>
        <p:txBody>
          <a:bodyPr>
            <a:normAutofit/>
          </a:bodyPr>
          <a:lstStyle/>
          <a:p>
            <a:pPr algn="l"/>
            <a:r>
              <a:rPr lang="en-US" sz="1800" b="1" i="1" dirty="0" smtClean="0"/>
              <a:t>Source: Labor force surveys 2017 - 2018</a:t>
            </a:r>
            <a:endParaRPr lang="en-US" sz="1800" b="1" i="1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0095250"/>
              </p:ext>
            </p:extLst>
          </p:nvPr>
        </p:nvGraphicFramePr>
        <p:xfrm>
          <a:off x="481744" y="262785"/>
          <a:ext cx="8233431" cy="5722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94297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19511</TotalTime>
  <Words>904</Words>
  <Application>Microsoft Macintosh PowerPoint</Application>
  <PresentationFormat>On-screen Show (4:3)</PresentationFormat>
  <Paragraphs>368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Outlines </vt:lpstr>
      <vt:lpstr>Context</vt:lpstr>
      <vt:lpstr>PowerPoint Presentation</vt:lpstr>
      <vt:lpstr>Key Dimensions of Poverty</vt:lpstr>
      <vt:lpstr>PowerPoint Presentation</vt:lpstr>
      <vt:lpstr>PowerPoint Presentation</vt:lpstr>
      <vt:lpstr>Net Jobs Created between 2017 and 2018</vt:lpstr>
      <vt:lpstr>Source: Labor force surveys 2017 - 2018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  <vt:lpstr>Policy Perspective</vt:lpstr>
      <vt:lpstr>PowerPoint Presentation</vt:lpstr>
    </vt:vector>
  </TitlesOfParts>
  <Company>NISR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NISR NISR</dc:creator>
  <cp:lastModifiedBy>NISR NISR</cp:lastModifiedBy>
  <cp:revision>114</cp:revision>
  <cp:lastPrinted>2018-12-05T17:35:11Z</cp:lastPrinted>
  <dcterms:created xsi:type="dcterms:W3CDTF">2018-09-28T08:51:22Z</dcterms:created>
  <dcterms:modified xsi:type="dcterms:W3CDTF">2018-12-05T19:36:14Z</dcterms:modified>
</cp:coreProperties>
</file>